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 id="2147483696" r:id="rId3"/>
    <p:sldMasterId id="2147483697" r:id="rId4"/>
  </p:sldMasterIdLst>
  <p:notesMasterIdLst>
    <p:notesMasterId r:id="rId7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Lst>
  <p:sldSz cx="9144000" cy="5143500" type="screen16x9"/>
  <p:notesSz cx="6858000" cy="9144000"/>
  <p:embeddedFontLst>
    <p:embeddedFont>
      <p:font typeface="Georgia" panose="02040502050405020303" pitchFamily="18" charset="0"/>
      <p:regular r:id="rId75"/>
      <p:bold r:id="rId76"/>
      <p:italic r:id="rId77"/>
      <p:boldItalic r:id="rId78"/>
    </p:embeddedFont>
    <p:embeddedFont>
      <p:font typeface="Helvetica Neue" panose="02000503000000020004" pitchFamily="2" charset="0"/>
      <p:regular r:id="rId79"/>
      <p:bold r:id="rId80"/>
      <p:italic r:id="rId81"/>
      <p:boldItalic r:id="rId82"/>
    </p:embeddedFont>
    <p:embeddedFont>
      <p:font typeface="Helvetica Neue Light" panose="02000403000000020004" pitchFamily="2" charset="0"/>
      <p:regular r:id="rId83"/>
      <p:bold r:id="rId84"/>
      <p:italic r:id="rId85"/>
      <p:boldItalic r:id="rId86"/>
    </p:embeddedFont>
    <p:embeddedFont>
      <p:font typeface="Kalam" panose="02000000000000000000" pitchFamily="2" charset="77"/>
      <p:regular r:id="rId87"/>
      <p:bold r:id="rId88"/>
    </p:embeddedFont>
    <p:embeddedFont>
      <p:font typeface="Roboto" pitchFamily="2" charset="0"/>
      <p:regular r:id="rId89"/>
      <p:bold r:id="rId90"/>
      <p:italic r:id="rId91"/>
      <p:boldItalic r:id="rId92"/>
    </p:embeddedFont>
    <p:embeddedFont>
      <p:font typeface="Roboto Medium" pitchFamily="2" charset="0"/>
      <p:regular r:id="rId93"/>
      <p:bold r:id="rId94"/>
      <p:italic r:id="rId95"/>
      <p:boldItalic r:id="rId96"/>
    </p:embeddedFont>
    <p:embeddedFont>
      <p:font typeface="Roboto Mono" pitchFamily="2" charset="0"/>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C437F30-1301-4CF9-AC1F-2348002C56C8}">
  <a:tblStyle styleId="{EC437F30-1301-4CF9-AC1F-2348002C56C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4"/>
    <p:restoredTop sz="94701"/>
  </p:normalViewPr>
  <p:slideViewPr>
    <p:cSldViewPr snapToGrid="0">
      <p:cViewPr varScale="1">
        <p:scale>
          <a:sx n="126" d="100"/>
          <a:sy n="126" d="100"/>
        </p:scale>
        <p:origin x="904"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notesMaster" Target="notesMasters/notesMaster1.xml"/><Relationship Id="rId79" Type="http://schemas.openxmlformats.org/officeDocument/2006/relationships/font" Target="fonts/font5.fntdata"/><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font" Target="fonts/font16.fntdata"/><Relationship Id="rId95" Type="http://schemas.openxmlformats.org/officeDocument/2006/relationships/font" Target="fonts/font21.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font" Target="fonts/font6.fntdata"/><Relationship Id="rId85" Type="http://schemas.openxmlformats.org/officeDocument/2006/relationships/font" Target="fonts/font11.fntdata"/><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96"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font" Target="fonts/font20.fntdata"/><Relationship Id="rId99" Type="http://schemas.openxmlformats.org/officeDocument/2006/relationships/font" Target="fonts/font25.fntdata"/><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2.fntdata"/><Relationship Id="rId97" Type="http://schemas.openxmlformats.org/officeDocument/2006/relationships/font" Target="fonts/font23.fntdata"/><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8.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3.fntdata"/><Relationship Id="rId61" Type="http://schemas.openxmlformats.org/officeDocument/2006/relationships/slide" Target="slides/slide57.xml"/><Relationship Id="rId82" Type="http://schemas.openxmlformats.org/officeDocument/2006/relationships/font" Target="fonts/font8.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3.fntdata"/><Relationship Id="rId100" Type="http://schemas.openxmlformats.org/officeDocument/2006/relationships/font" Target="fonts/font2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9.fntdata"/><Relationship Id="rId98" Type="http://schemas.openxmlformats.org/officeDocument/2006/relationships/font" Target="fonts/font24.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62a7e086f5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62a7e086f5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2a7e086f5_0_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62a7e086f5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 to a div in javasript; essentially what you put other components within; think of it as a blank canvas that you can adjust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2a7e086f5_0_5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2a7e086f5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 to a div; essentially what you put other components within; think of it as an empty canvas that you can adjust.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62a7e086f5_0_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62a7e086f5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60a0ffe763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60a0ffe76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60a0ffe763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60a0ffe763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60a0ffe763_1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60a0ffe763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0a0ffe763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0a0ffe763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 to a div in javasript; essentially what you put other components within; think of it as a blank canvas that you can adjust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60a0ffe763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60a0ffe763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click on the link, it leads you to an image.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0a0ffe763_1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0a0ffe763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60a0ffe763_1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60a0ffe763_1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an image from your assets folder in your React Native project.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251ee83c7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251ee83c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Think of slack as the place where you ask questions.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60a0ffe763_1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60a0ffe763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Since the image exists locally, the sizing is known and React Native doesn’t require manuel sizing. However, that is the default. What if we don’t want to just show the entire image? Or we want to scale it down?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60a0ffe763_1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60a0ffe763_1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62c113983b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62c113983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61b524be6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61b524be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61b524be6d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61b524be6d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61b524be6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61b524be6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1b524be6d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1b524be6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2c113983b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2c113983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62c113983b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62c113983b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When in doubt, it is always good to look up the official style props of a component</a:t>
            </a:r>
            <a:endParaRPr>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62a7e086f5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62a7e086f5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2a7e086f5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62a7e086f5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2a7e086f5_0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2a7e086f5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62afe3c5fb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62afe3c5fb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60a0ffe763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60a0ffe76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62b6b57f4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62b6b57f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61b524be6d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61b524be6d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Here, you can see that the image looks different since the dimensions of the image changed.</a:t>
            </a:r>
            <a:endParaRPr>
              <a:latin typeface="Roboto"/>
              <a:ea typeface="Roboto"/>
              <a:cs typeface="Roboto"/>
              <a:sym typeface="Robo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62b6b57f4c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62b6b57f4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63661b61db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63661b61d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We’re now ready to talk about layout control, which mainly deals with Flexboxes. But even before that… </a:t>
            </a:r>
            <a:r>
              <a:rPr lang="en" i="1">
                <a:latin typeface="Roboto"/>
                <a:ea typeface="Roboto"/>
                <a:cs typeface="Roboto"/>
                <a:sym typeface="Roboto"/>
              </a:rPr>
              <a:t>(continue to next slide)</a:t>
            </a:r>
            <a:endParaRPr i="1">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62afe3c5fb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62afe3c5fb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We need to talk about how sizing works.</a:t>
            </a:r>
            <a:endParaRPr>
              <a:latin typeface="Roboto"/>
              <a:ea typeface="Roboto"/>
              <a:cs typeface="Roboto"/>
              <a:sym typeface="Robo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62c113983b_0_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62c113983b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You can override the default sizing by setting the width and height.</a:t>
            </a:r>
            <a:endParaRPr>
              <a:latin typeface="Roboto"/>
              <a:ea typeface="Roboto"/>
              <a:cs typeface="Roboto"/>
              <a:sym typeface="Robo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62c113983b_0_7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62c113983b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For percentages, it will set the dimension to be relative to the container it is in. For example, a </a:t>
            </a:r>
            <a:r>
              <a:rPr lang="en">
                <a:highlight>
                  <a:srgbClr val="F0F3F3"/>
                </a:highlight>
                <a:latin typeface="Roboto Mono"/>
                <a:ea typeface="Roboto Mono"/>
                <a:cs typeface="Roboto Mono"/>
                <a:sym typeface="Roboto Mono"/>
              </a:rPr>
              <a:t>Text</a:t>
            </a:r>
            <a:r>
              <a:rPr lang="en">
                <a:latin typeface="Roboto"/>
                <a:ea typeface="Roboto"/>
                <a:cs typeface="Roboto"/>
                <a:sym typeface="Roboto"/>
              </a:rPr>
              <a:t> component with a </a:t>
            </a:r>
            <a:r>
              <a:rPr lang="en">
                <a:highlight>
                  <a:srgbClr val="F0F3F3"/>
                </a:highlight>
                <a:latin typeface="Roboto Mono"/>
                <a:ea typeface="Roboto Mono"/>
                <a:cs typeface="Roboto Mono"/>
                <a:sym typeface="Roboto Mono"/>
              </a:rPr>
              <a:t>width</a:t>
            </a:r>
            <a:r>
              <a:rPr lang="en">
                <a:latin typeface="Roboto"/>
                <a:ea typeface="Roboto"/>
                <a:cs typeface="Roboto"/>
                <a:sym typeface="Roboto"/>
              </a:rPr>
              <a:t> of </a:t>
            </a:r>
            <a:r>
              <a:rPr lang="en">
                <a:highlight>
                  <a:srgbClr val="F0F3F3"/>
                </a:highlight>
                <a:latin typeface="Roboto Mono"/>
                <a:ea typeface="Roboto Mono"/>
                <a:cs typeface="Roboto Mono"/>
                <a:sym typeface="Roboto Mono"/>
              </a:rPr>
              <a:t>’90%’</a:t>
            </a:r>
            <a:r>
              <a:rPr lang="en">
                <a:latin typeface="Roboto"/>
                <a:ea typeface="Roboto"/>
                <a:cs typeface="Roboto"/>
                <a:sym typeface="Roboto"/>
              </a:rPr>
              <a:t> will take up only 90% of its parent container’s width. A common thing that may happen is that you set the width using a percentage, but </a:t>
            </a:r>
            <a:endParaRPr>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6251ee83c7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6251ee83c7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Think of slack as the place where you ask questions.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62afe3c5fb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62afe3c5fb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For percentages, it will set the dimension to be relative to the container it is in. For example, a </a:t>
            </a:r>
            <a:r>
              <a:rPr lang="en">
                <a:highlight>
                  <a:srgbClr val="F0F3F3"/>
                </a:highlight>
                <a:latin typeface="Roboto Mono"/>
                <a:ea typeface="Roboto Mono"/>
                <a:cs typeface="Roboto Mono"/>
                <a:sym typeface="Roboto Mono"/>
              </a:rPr>
              <a:t>Text</a:t>
            </a:r>
            <a:r>
              <a:rPr lang="en">
                <a:latin typeface="Roboto"/>
                <a:ea typeface="Roboto"/>
                <a:cs typeface="Roboto"/>
                <a:sym typeface="Roboto"/>
              </a:rPr>
              <a:t> component with a </a:t>
            </a:r>
            <a:r>
              <a:rPr lang="en">
                <a:highlight>
                  <a:srgbClr val="F0F3F3"/>
                </a:highlight>
                <a:latin typeface="Roboto Mono"/>
                <a:ea typeface="Roboto Mono"/>
                <a:cs typeface="Roboto Mono"/>
                <a:sym typeface="Roboto Mono"/>
              </a:rPr>
              <a:t>width</a:t>
            </a:r>
            <a:r>
              <a:rPr lang="en">
                <a:latin typeface="Roboto"/>
                <a:ea typeface="Roboto"/>
                <a:cs typeface="Roboto"/>
                <a:sym typeface="Roboto"/>
              </a:rPr>
              <a:t> of 90% with take up only 90% of its parent container’s width.</a:t>
            </a:r>
            <a:endParaRPr>
              <a:latin typeface="Roboto"/>
              <a:ea typeface="Roboto"/>
              <a:cs typeface="Roboto"/>
              <a:sym typeface="Robo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62c113983b_0_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62c113983b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This is really useful for images. </a:t>
            </a:r>
            <a:endParaRPr>
              <a:latin typeface="Roboto"/>
              <a:ea typeface="Roboto"/>
              <a:cs typeface="Roboto"/>
              <a:sym typeface="Robo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62afe3c5fb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62afe3c5f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The red lines show the bounds of the component itself. It is not a border in this case.</a:t>
            </a:r>
            <a:endParaRPr>
              <a:latin typeface="Roboto"/>
              <a:ea typeface="Roboto"/>
              <a:cs typeface="Roboto"/>
              <a:sym typeface="Robo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62c113983b_0_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62c113983b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The red dashed line denotes the bounds of the content itself while the red solid line denotes the bounds of the entire component. A good thing to note is that padding is the distance the component container wants keep itself from the content inside. This is good for when you don’t want the content to touch the edge of the container.</a:t>
            </a:r>
            <a:endParaRPr>
              <a:latin typeface="Roboto"/>
              <a:ea typeface="Roboto"/>
              <a:cs typeface="Roboto"/>
              <a:sym typeface="Robo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62c113983b_0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62c113983b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i.e. when you display text with a background color. Notice the padding exists </a:t>
            </a:r>
            <a:r>
              <a:rPr lang="en" i="1">
                <a:latin typeface="Roboto"/>
                <a:ea typeface="Roboto"/>
                <a:cs typeface="Roboto"/>
                <a:sym typeface="Roboto"/>
              </a:rPr>
              <a:t>within</a:t>
            </a:r>
            <a:r>
              <a:rPr lang="en">
                <a:latin typeface="Roboto"/>
                <a:ea typeface="Roboto"/>
                <a:cs typeface="Roboto"/>
                <a:sym typeface="Roboto"/>
              </a:rPr>
              <a:t> the bounds of the component.</a:t>
            </a:r>
            <a:endParaRPr>
              <a:latin typeface="Roboto"/>
              <a:ea typeface="Roboto"/>
              <a:cs typeface="Roboto"/>
              <a:sym typeface="Robo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62c113983b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62c113983b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Thus, if you have a border, it will appear directly outside of a the padding and content.</a:t>
            </a:r>
            <a:endParaRPr>
              <a:latin typeface="Roboto"/>
              <a:ea typeface="Roboto"/>
              <a:cs typeface="Roboto"/>
              <a:sym typeface="Robo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62c113983b_0_5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62c113983b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And then the margin will appear right outside of the border. Margin is good for when you want to put distance between the component and another </a:t>
            </a:r>
            <a:endParaRPr>
              <a:latin typeface="Roboto"/>
              <a:ea typeface="Roboto"/>
              <a:cs typeface="Roboto"/>
              <a:sym typeface="Robo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62c113983b_0_6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62c113983b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And then the margin will appear right outside of the border. Margin is good for when you want to put distance between the component and another </a:t>
            </a:r>
            <a:endParaRPr>
              <a:latin typeface="Roboto"/>
              <a:ea typeface="Roboto"/>
              <a:cs typeface="Roboto"/>
              <a:sym typeface="Robo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63681f62ea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63681f62e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63681f62ea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63681f62e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2a7e086f5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2a7e086f5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63681f62ea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63681f62ea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63661b61db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63661b61d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only does flexboxes save us from a lot of math, but media queries aren’t really built-in to React Native. Flexbox is the main way to make things responsive.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63661b61db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63661b61d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63661b61db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63661b61db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61740be2e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61740be2e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61740be2ed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61740be2e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63c4d72bbe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63c4d72bb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63c4d72bbe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63c4d72bb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61740be2ed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61740be2e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Click on the React Native Express link and show in more detail how each of these properties work.</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The items shown in React Native Express are fixed in size and have space to move around. A common mistake is to have enough space to justify the content as </a:t>
            </a:r>
            <a:r>
              <a:rPr lang="en">
                <a:highlight>
                  <a:srgbClr val="F0F3F3"/>
                </a:highlight>
                <a:latin typeface="Roboto Mono"/>
                <a:ea typeface="Roboto Mono"/>
                <a:cs typeface="Roboto Mono"/>
                <a:sym typeface="Roboto Mono"/>
              </a:rPr>
              <a:t>space-around</a:t>
            </a:r>
            <a:r>
              <a:rPr lang="en">
                <a:latin typeface="Roboto"/>
                <a:ea typeface="Roboto"/>
                <a:cs typeface="Roboto"/>
                <a:sym typeface="Roboto"/>
              </a:rPr>
              <a:t> or </a:t>
            </a:r>
            <a:r>
              <a:rPr lang="en">
                <a:highlight>
                  <a:srgbClr val="F0F3F3"/>
                </a:highlight>
                <a:latin typeface="Roboto Mono"/>
                <a:ea typeface="Roboto Mono"/>
                <a:cs typeface="Roboto Mono"/>
                <a:sym typeface="Roboto Mono"/>
              </a:rPr>
              <a:t>space-between</a:t>
            </a:r>
            <a:r>
              <a:rPr lang="en">
                <a:latin typeface="Roboto"/>
                <a:ea typeface="Roboto"/>
                <a:cs typeface="Roboto"/>
                <a:sym typeface="Roboto"/>
              </a:rPr>
              <a:t>.</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Every </a:t>
            </a:r>
            <a:r>
              <a:rPr lang="en">
                <a:highlight>
                  <a:srgbClr val="F0F3F3"/>
                </a:highlight>
                <a:latin typeface="Roboto Mono"/>
                <a:ea typeface="Roboto Mono"/>
                <a:cs typeface="Roboto Mono"/>
                <a:sym typeface="Roboto Mono"/>
              </a:rPr>
              <a:t>View</a:t>
            </a:r>
            <a:r>
              <a:rPr lang="en">
                <a:latin typeface="Roboto"/>
                <a:ea typeface="Roboto"/>
                <a:cs typeface="Roboto"/>
                <a:sym typeface="Roboto"/>
              </a:rPr>
              <a:t> is a flexbox already. Meaning, you do not have to set </a:t>
            </a:r>
            <a:r>
              <a:rPr lang="en">
                <a:highlight>
                  <a:srgbClr val="F0F3F3"/>
                </a:highlight>
                <a:latin typeface="Roboto Mono"/>
                <a:ea typeface="Roboto Mono"/>
                <a:cs typeface="Roboto Mono"/>
                <a:sym typeface="Roboto Mono"/>
              </a:rPr>
              <a:t>display: ‘flex’</a:t>
            </a:r>
            <a:r>
              <a:rPr lang="en">
                <a:latin typeface="Roboto"/>
                <a:ea typeface="Roboto"/>
                <a:cs typeface="Roboto"/>
                <a:sym typeface="Roboto"/>
              </a:rPr>
              <a:t> in order to use the style properties shown in the slide. Unlike with absolute positioning, where you have to set </a:t>
            </a:r>
            <a:r>
              <a:rPr lang="en">
                <a:highlight>
                  <a:srgbClr val="F0F3F3"/>
                </a:highlight>
                <a:latin typeface="Roboto Mono"/>
                <a:ea typeface="Roboto Mono"/>
                <a:cs typeface="Roboto Mono"/>
                <a:sym typeface="Roboto Mono"/>
              </a:rPr>
              <a:t>display: ‘absolute’</a:t>
            </a:r>
            <a:r>
              <a:rPr lang="en">
                <a:latin typeface="Roboto"/>
                <a:ea typeface="Roboto"/>
                <a:cs typeface="Roboto"/>
                <a:sym typeface="Roboto"/>
              </a:rPr>
              <a:t>.</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All the properties shown (</a:t>
            </a:r>
            <a:r>
              <a:rPr lang="en">
                <a:highlight>
                  <a:srgbClr val="F0F3F3"/>
                </a:highlight>
                <a:latin typeface="Roboto Mono"/>
                <a:ea typeface="Roboto Mono"/>
                <a:cs typeface="Roboto Mono"/>
                <a:sym typeface="Roboto Mono"/>
              </a:rPr>
              <a:t>flexDirection</a:t>
            </a:r>
            <a:r>
              <a:rPr lang="en">
                <a:latin typeface="Roboto"/>
                <a:ea typeface="Roboto"/>
                <a:cs typeface="Roboto"/>
                <a:sym typeface="Roboto"/>
              </a:rPr>
              <a:t>, </a:t>
            </a:r>
            <a:r>
              <a:rPr lang="en">
                <a:highlight>
                  <a:srgbClr val="F0F3F3"/>
                </a:highlight>
                <a:latin typeface="Roboto Mono"/>
                <a:ea typeface="Roboto Mono"/>
                <a:cs typeface="Roboto Mono"/>
                <a:sym typeface="Roboto Mono"/>
              </a:rPr>
              <a:t>justifyContent</a:t>
            </a:r>
            <a:r>
              <a:rPr lang="en">
                <a:latin typeface="Roboto"/>
                <a:ea typeface="Roboto"/>
                <a:cs typeface="Roboto"/>
                <a:sym typeface="Roboto"/>
              </a:rPr>
              <a:t>, </a:t>
            </a:r>
            <a:r>
              <a:rPr lang="en">
                <a:highlight>
                  <a:srgbClr val="F0F3F3"/>
                </a:highlight>
                <a:latin typeface="Roboto Mono"/>
                <a:ea typeface="Roboto Mono"/>
                <a:cs typeface="Roboto Mono"/>
                <a:sym typeface="Roboto Mono"/>
              </a:rPr>
              <a:t>alignItems</a:t>
            </a:r>
            <a:r>
              <a:rPr lang="en">
                <a:latin typeface="Roboto"/>
                <a:ea typeface="Roboto"/>
                <a:cs typeface="Roboto"/>
                <a:sym typeface="Roboto"/>
              </a:rPr>
              <a:t>) affect the child elements of the component. Only </a:t>
            </a:r>
            <a:r>
              <a:rPr lang="en">
                <a:highlight>
                  <a:srgbClr val="F0F3F3"/>
                </a:highlight>
                <a:latin typeface="Roboto Mono"/>
                <a:ea typeface="Roboto Mono"/>
                <a:cs typeface="Roboto Mono"/>
                <a:sym typeface="Roboto Mono"/>
              </a:rPr>
              <a:t>flex</a:t>
            </a:r>
            <a:r>
              <a:rPr lang="en">
                <a:latin typeface="Roboto"/>
                <a:ea typeface="Roboto"/>
                <a:cs typeface="Roboto"/>
                <a:sym typeface="Roboto"/>
              </a:rPr>
              <a:t> affects the component itself.</a:t>
            </a:r>
            <a:endParaRPr>
              <a:latin typeface="Roboto"/>
              <a:ea typeface="Roboto"/>
              <a:cs typeface="Roboto"/>
              <a:sym typeface="Robot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61740be2ed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61740be2e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62c113983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62c1139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61740be2ed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61740be2e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61740be2ed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61740be2e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61740be2ed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61740be2ed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Point out where to use View, Image, and Text components.</a:t>
            </a:r>
            <a:endParaRPr>
              <a:latin typeface="Roboto"/>
              <a:ea typeface="Roboto"/>
              <a:cs typeface="Roboto"/>
              <a:sym typeface="Robot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61740be2ed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61740be2ed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This is when you actually start to write the code based on how you broke up the components. In example:</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highlight>
                  <a:srgbClr val="F0F3F3"/>
                </a:highlight>
                <a:latin typeface="Roboto Mono"/>
                <a:ea typeface="Roboto Mono"/>
                <a:cs typeface="Roboto Mono"/>
                <a:sym typeface="Roboto Mono"/>
              </a:rPr>
              <a:t>&lt;View style={styles.post}&gt;</a:t>
            </a:r>
            <a:endParaRPr>
              <a:highlight>
                <a:srgbClr val="F0F3F3"/>
              </a:highlight>
              <a:latin typeface="Roboto Mono"/>
              <a:ea typeface="Roboto Mono"/>
              <a:cs typeface="Roboto Mono"/>
              <a:sym typeface="Roboto Mono"/>
            </a:endParaRPr>
          </a:p>
          <a:p>
            <a:pPr marL="457200" lvl="0" indent="0" algn="l" rtl="0">
              <a:spcBef>
                <a:spcPts val="0"/>
              </a:spcBef>
              <a:spcAft>
                <a:spcPts val="0"/>
              </a:spcAft>
              <a:buNone/>
            </a:pPr>
            <a:r>
              <a:rPr lang="en">
                <a:highlight>
                  <a:srgbClr val="F0F3F3"/>
                </a:highlight>
                <a:latin typeface="Roboto Mono"/>
                <a:ea typeface="Roboto Mono"/>
                <a:cs typeface="Roboto Mono"/>
                <a:sym typeface="Roboto Mono"/>
              </a:rPr>
              <a:t>&lt;View style={styles.postHeader}&gt;</a:t>
            </a:r>
            <a:endParaRPr>
              <a:highlight>
                <a:srgbClr val="F0F3F3"/>
              </a:highlight>
              <a:latin typeface="Roboto Mono"/>
              <a:ea typeface="Roboto Mono"/>
              <a:cs typeface="Roboto Mono"/>
              <a:sym typeface="Roboto Mono"/>
            </a:endParaRPr>
          </a:p>
          <a:p>
            <a:pPr marL="457200" lvl="0" indent="0" algn="l" rtl="0">
              <a:spcBef>
                <a:spcPts val="0"/>
              </a:spcBef>
              <a:spcAft>
                <a:spcPts val="0"/>
              </a:spcAft>
              <a:buNone/>
            </a:pPr>
            <a:r>
              <a:rPr lang="en">
                <a:highlight>
                  <a:srgbClr val="F0F3F3"/>
                </a:highlight>
                <a:latin typeface="Roboto Mono"/>
                <a:ea typeface="Roboto Mono"/>
                <a:cs typeface="Roboto Mono"/>
                <a:sym typeface="Roboto Mono"/>
              </a:rPr>
              <a:t>	...</a:t>
            </a:r>
            <a:endParaRPr>
              <a:highlight>
                <a:srgbClr val="F0F3F3"/>
              </a:highlight>
              <a:latin typeface="Roboto Mono"/>
              <a:ea typeface="Roboto Mono"/>
              <a:cs typeface="Roboto Mono"/>
              <a:sym typeface="Roboto Mono"/>
            </a:endParaRPr>
          </a:p>
          <a:p>
            <a:pPr marL="457200" lvl="0" indent="0" algn="l" rtl="0">
              <a:spcBef>
                <a:spcPts val="0"/>
              </a:spcBef>
              <a:spcAft>
                <a:spcPts val="0"/>
              </a:spcAft>
              <a:buNone/>
            </a:pPr>
            <a:r>
              <a:rPr lang="en">
                <a:highlight>
                  <a:srgbClr val="F0F3F3"/>
                </a:highlight>
                <a:latin typeface="Roboto Mono"/>
                <a:ea typeface="Roboto Mono"/>
                <a:cs typeface="Roboto Mono"/>
                <a:sym typeface="Roboto Mono"/>
              </a:rPr>
              <a:t>&lt;/View&gt;</a:t>
            </a:r>
            <a:endParaRPr>
              <a:highlight>
                <a:srgbClr val="F0F3F3"/>
              </a:highlight>
              <a:latin typeface="Roboto Mono"/>
              <a:ea typeface="Roboto Mono"/>
              <a:cs typeface="Roboto Mono"/>
              <a:sym typeface="Roboto Mono"/>
            </a:endParaRPr>
          </a:p>
          <a:p>
            <a:pPr marL="457200" lvl="0" indent="0" algn="l" rtl="0">
              <a:spcBef>
                <a:spcPts val="0"/>
              </a:spcBef>
              <a:spcAft>
                <a:spcPts val="0"/>
              </a:spcAft>
              <a:buNone/>
            </a:pPr>
            <a:r>
              <a:rPr lang="en">
                <a:highlight>
                  <a:srgbClr val="F0F3F3"/>
                </a:highlight>
                <a:latin typeface="Roboto Mono"/>
                <a:ea typeface="Roboto Mono"/>
                <a:cs typeface="Roboto Mono"/>
                <a:sym typeface="Roboto Mono"/>
              </a:rPr>
              <a:t>&lt;View style={styles.postImage}&gt;</a:t>
            </a:r>
            <a:endParaRPr>
              <a:highlight>
                <a:srgbClr val="F0F3F3"/>
              </a:highlight>
              <a:latin typeface="Roboto Mono"/>
              <a:ea typeface="Roboto Mono"/>
              <a:cs typeface="Roboto Mono"/>
              <a:sym typeface="Roboto Mono"/>
            </a:endParaRPr>
          </a:p>
          <a:p>
            <a:pPr marL="457200" lvl="0" indent="0" algn="l" rtl="0">
              <a:spcBef>
                <a:spcPts val="0"/>
              </a:spcBef>
              <a:spcAft>
                <a:spcPts val="0"/>
              </a:spcAft>
              <a:buNone/>
            </a:pPr>
            <a:r>
              <a:rPr lang="en">
                <a:highlight>
                  <a:srgbClr val="F0F3F3"/>
                </a:highlight>
                <a:latin typeface="Roboto Mono"/>
                <a:ea typeface="Roboto Mono"/>
                <a:cs typeface="Roboto Mono"/>
                <a:sym typeface="Roboto Mono"/>
              </a:rPr>
              <a:t>	...</a:t>
            </a:r>
            <a:endParaRPr>
              <a:highlight>
                <a:srgbClr val="F0F3F3"/>
              </a:highlight>
              <a:latin typeface="Roboto Mono"/>
              <a:ea typeface="Roboto Mono"/>
              <a:cs typeface="Roboto Mono"/>
              <a:sym typeface="Roboto Mono"/>
            </a:endParaRPr>
          </a:p>
          <a:p>
            <a:pPr marL="457200" lvl="0" indent="0" algn="l" rtl="0">
              <a:spcBef>
                <a:spcPts val="0"/>
              </a:spcBef>
              <a:spcAft>
                <a:spcPts val="0"/>
              </a:spcAft>
              <a:buNone/>
            </a:pPr>
            <a:r>
              <a:rPr lang="en">
                <a:highlight>
                  <a:srgbClr val="F0F3F3"/>
                </a:highlight>
                <a:latin typeface="Roboto Mono"/>
                <a:ea typeface="Roboto Mono"/>
                <a:cs typeface="Roboto Mono"/>
                <a:sym typeface="Roboto Mono"/>
              </a:rPr>
              <a:t>&lt;/View&gt;</a:t>
            </a:r>
            <a:endParaRPr>
              <a:highlight>
                <a:srgbClr val="F0F3F3"/>
              </a:highlight>
              <a:latin typeface="Roboto Mono"/>
              <a:ea typeface="Roboto Mono"/>
              <a:cs typeface="Roboto Mono"/>
              <a:sym typeface="Roboto Mono"/>
            </a:endParaRPr>
          </a:p>
          <a:p>
            <a:pPr marL="457200" lvl="0" indent="0" algn="l" rtl="0">
              <a:spcBef>
                <a:spcPts val="0"/>
              </a:spcBef>
              <a:spcAft>
                <a:spcPts val="0"/>
              </a:spcAft>
              <a:buNone/>
            </a:pPr>
            <a:r>
              <a:rPr lang="en">
                <a:highlight>
                  <a:srgbClr val="F0F3F3"/>
                </a:highlight>
                <a:latin typeface="Roboto Mono"/>
                <a:ea typeface="Roboto Mono"/>
                <a:cs typeface="Roboto Mono"/>
                <a:sym typeface="Roboto Mono"/>
              </a:rPr>
              <a:t>&lt;View style={styles.postFooter}&gt;</a:t>
            </a:r>
            <a:endParaRPr>
              <a:highlight>
                <a:srgbClr val="F0F3F3"/>
              </a:highlight>
              <a:latin typeface="Roboto Mono"/>
              <a:ea typeface="Roboto Mono"/>
              <a:cs typeface="Roboto Mono"/>
              <a:sym typeface="Roboto Mono"/>
            </a:endParaRPr>
          </a:p>
          <a:p>
            <a:pPr marL="457200" lvl="0" indent="0" algn="l" rtl="0">
              <a:spcBef>
                <a:spcPts val="0"/>
              </a:spcBef>
              <a:spcAft>
                <a:spcPts val="0"/>
              </a:spcAft>
              <a:buNone/>
            </a:pPr>
            <a:r>
              <a:rPr lang="en">
                <a:highlight>
                  <a:srgbClr val="F0F3F3"/>
                </a:highlight>
                <a:latin typeface="Roboto Mono"/>
                <a:ea typeface="Roboto Mono"/>
                <a:cs typeface="Roboto Mono"/>
                <a:sym typeface="Roboto Mono"/>
              </a:rPr>
              <a:t>	...</a:t>
            </a:r>
            <a:endParaRPr>
              <a:highlight>
                <a:srgbClr val="F0F3F3"/>
              </a:highlight>
              <a:latin typeface="Roboto Mono"/>
              <a:ea typeface="Roboto Mono"/>
              <a:cs typeface="Roboto Mono"/>
              <a:sym typeface="Roboto Mono"/>
            </a:endParaRPr>
          </a:p>
          <a:p>
            <a:pPr marL="457200" lvl="0" indent="0" algn="l" rtl="0">
              <a:spcBef>
                <a:spcPts val="0"/>
              </a:spcBef>
              <a:spcAft>
                <a:spcPts val="0"/>
              </a:spcAft>
              <a:buNone/>
            </a:pPr>
            <a:r>
              <a:rPr lang="en">
                <a:highlight>
                  <a:srgbClr val="F0F3F3"/>
                </a:highlight>
                <a:latin typeface="Roboto Mono"/>
                <a:ea typeface="Roboto Mono"/>
                <a:cs typeface="Roboto Mono"/>
                <a:sym typeface="Roboto Mono"/>
              </a:rPr>
              <a:t>&lt;/View&gt;</a:t>
            </a:r>
            <a:endParaRPr>
              <a:highlight>
                <a:srgbClr val="F0F3F3"/>
              </a:highlight>
              <a:latin typeface="Roboto Mono"/>
              <a:ea typeface="Roboto Mono"/>
              <a:cs typeface="Roboto Mono"/>
              <a:sym typeface="Roboto Mono"/>
            </a:endParaRPr>
          </a:p>
          <a:p>
            <a:pPr marL="0" lvl="0" indent="0" algn="l" rtl="0">
              <a:spcBef>
                <a:spcPts val="0"/>
              </a:spcBef>
              <a:spcAft>
                <a:spcPts val="0"/>
              </a:spcAft>
              <a:buNone/>
            </a:pPr>
            <a:r>
              <a:rPr lang="en">
                <a:highlight>
                  <a:srgbClr val="F0F3F3"/>
                </a:highlight>
                <a:latin typeface="Roboto Mono"/>
                <a:ea typeface="Roboto Mono"/>
                <a:cs typeface="Roboto Mono"/>
                <a:sym typeface="Roboto Mono"/>
              </a:rPr>
              <a:t>&lt;/View&gt;</a:t>
            </a:r>
            <a:endParaRPr>
              <a:highlight>
                <a:srgbClr val="F0F3F3"/>
              </a:highlight>
              <a:latin typeface="Roboto Mono"/>
              <a:ea typeface="Roboto Mono"/>
              <a:cs typeface="Roboto Mono"/>
              <a:sym typeface="Roboto Mono"/>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62a7e086f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62a7e086f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62a7e086f5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62a7e086f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62a7e086f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62a7e086f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63661b61db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63661b61d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63661b61db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63661b61d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63c4d72bb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63c4d72bb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62a7e086f5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62a7e086f5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Components are the building blocks of React Native. They are pieces of code that define how your app looks visually.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62a7e086f5_0_5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62a7e086f5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For example, we have the </a:t>
            </a:r>
            <a:r>
              <a:rPr lang="en">
                <a:highlight>
                  <a:srgbClr val="F0F3F3"/>
                </a:highlight>
                <a:latin typeface="Roboto Mono"/>
                <a:ea typeface="Roboto Mono"/>
                <a:cs typeface="Roboto Mono"/>
                <a:sym typeface="Roboto Mono"/>
              </a:rPr>
              <a:t>View</a:t>
            </a:r>
            <a:r>
              <a:rPr lang="en">
                <a:latin typeface="Roboto"/>
                <a:ea typeface="Roboto"/>
                <a:cs typeface="Roboto"/>
                <a:sym typeface="Roboto"/>
              </a:rPr>
              <a:t>, </a:t>
            </a:r>
            <a:r>
              <a:rPr lang="en">
                <a:highlight>
                  <a:srgbClr val="F0F3F3"/>
                </a:highlight>
                <a:latin typeface="Roboto Mono"/>
                <a:ea typeface="Roboto Mono"/>
                <a:cs typeface="Roboto Mono"/>
                <a:sym typeface="Roboto Mono"/>
              </a:rPr>
              <a:t>Image</a:t>
            </a:r>
            <a:r>
              <a:rPr lang="en">
                <a:latin typeface="Roboto"/>
                <a:ea typeface="Roboto"/>
                <a:cs typeface="Roboto"/>
                <a:sym typeface="Roboto"/>
              </a:rPr>
              <a:t>, and </a:t>
            </a:r>
            <a:r>
              <a:rPr lang="en">
                <a:highlight>
                  <a:srgbClr val="F0F3F3"/>
                </a:highlight>
                <a:latin typeface="Roboto Mono"/>
                <a:ea typeface="Roboto Mono"/>
                <a:cs typeface="Roboto Mono"/>
                <a:sym typeface="Roboto Mono"/>
              </a:rPr>
              <a:t>Text</a:t>
            </a:r>
            <a:r>
              <a:rPr lang="en">
                <a:latin typeface="Roboto"/>
                <a:ea typeface="Roboto"/>
                <a:cs typeface="Roboto"/>
                <a:sym typeface="Roboto"/>
              </a:rPr>
              <a:t> components. These are the basics, but super important nonetheless.</a:t>
            </a:r>
            <a:endParaRPr>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2a7e086f5_0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2a7e086f5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Similar to a </a:t>
            </a:r>
            <a:r>
              <a:rPr lang="en">
                <a:highlight>
                  <a:srgbClr val="F0F3F3"/>
                </a:highlight>
                <a:latin typeface="Roboto Mono"/>
                <a:ea typeface="Roboto Mono"/>
                <a:cs typeface="Roboto Mono"/>
                <a:sym typeface="Roboto Mono"/>
              </a:rPr>
              <a:t>div</a:t>
            </a:r>
            <a:r>
              <a:rPr lang="en">
                <a:latin typeface="Roboto"/>
                <a:ea typeface="Roboto"/>
                <a:cs typeface="Roboto"/>
                <a:sym typeface="Roboto"/>
              </a:rPr>
              <a:t> in HTML. It is essentially what you put other components within; think of it as a blank canvas that you can adjust.</a:t>
            </a:r>
            <a:endParaRPr>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s47si.stanford.edu"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Font typeface="Helvetica Neue Light"/>
              <a:buNone/>
              <a:defRPr sz="5200">
                <a:latin typeface="Helvetica Neue Light"/>
                <a:ea typeface="Helvetica Neue Light"/>
                <a:cs typeface="Helvetica Neue Light"/>
                <a:sym typeface="Helvetica Neue 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Helvetica Neue"/>
              <a:buNone/>
              <a:defRPr sz="2800">
                <a:latin typeface="Helvetica Neue"/>
                <a:ea typeface="Helvetica Neue"/>
                <a:cs typeface="Helvetica Neue"/>
                <a:sym typeface="Helvetica Neue"/>
              </a:defRPr>
            </a:lvl1pPr>
            <a:lvl2pPr lvl="1" algn="ctr">
              <a:lnSpc>
                <a:spcPct val="100000"/>
              </a:lnSpc>
              <a:spcBef>
                <a:spcPts val="0"/>
              </a:spcBef>
              <a:spcAft>
                <a:spcPts val="0"/>
              </a:spcAft>
              <a:buSzPts val="2800"/>
              <a:buFont typeface="Helvetica Neue"/>
              <a:buNone/>
              <a:defRPr sz="2800">
                <a:latin typeface="Helvetica Neue"/>
                <a:ea typeface="Helvetica Neue"/>
                <a:cs typeface="Helvetica Neue"/>
                <a:sym typeface="Helvetica Neue"/>
              </a:defRPr>
            </a:lvl2pPr>
            <a:lvl3pPr lvl="2" algn="ctr">
              <a:lnSpc>
                <a:spcPct val="100000"/>
              </a:lnSpc>
              <a:spcBef>
                <a:spcPts val="0"/>
              </a:spcBef>
              <a:spcAft>
                <a:spcPts val="0"/>
              </a:spcAft>
              <a:buSzPts val="2800"/>
              <a:buFont typeface="Helvetica Neue"/>
              <a:buNone/>
              <a:defRPr sz="2800">
                <a:latin typeface="Helvetica Neue"/>
                <a:ea typeface="Helvetica Neue"/>
                <a:cs typeface="Helvetica Neue"/>
                <a:sym typeface="Helvetica Neue"/>
              </a:defRPr>
            </a:lvl3pPr>
            <a:lvl4pPr lvl="3" algn="ctr">
              <a:lnSpc>
                <a:spcPct val="100000"/>
              </a:lnSpc>
              <a:spcBef>
                <a:spcPts val="0"/>
              </a:spcBef>
              <a:spcAft>
                <a:spcPts val="0"/>
              </a:spcAft>
              <a:buSzPts val="2800"/>
              <a:buFont typeface="Helvetica Neue"/>
              <a:buNone/>
              <a:defRPr sz="2800">
                <a:latin typeface="Helvetica Neue"/>
                <a:ea typeface="Helvetica Neue"/>
                <a:cs typeface="Helvetica Neue"/>
                <a:sym typeface="Helvetica Neue"/>
              </a:defRPr>
            </a:lvl4pPr>
            <a:lvl5pPr lvl="4" algn="ctr">
              <a:lnSpc>
                <a:spcPct val="100000"/>
              </a:lnSpc>
              <a:spcBef>
                <a:spcPts val="0"/>
              </a:spcBef>
              <a:spcAft>
                <a:spcPts val="0"/>
              </a:spcAft>
              <a:buSzPts val="2800"/>
              <a:buFont typeface="Helvetica Neue"/>
              <a:buNone/>
              <a:defRPr sz="2800">
                <a:latin typeface="Helvetica Neue"/>
                <a:ea typeface="Helvetica Neue"/>
                <a:cs typeface="Helvetica Neue"/>
                <a:sym typeface="Helvetica Neue"/>
              </a:defRPr>
            </a:lvl5pPr>
            <a:lvl6pPr lvl="5" algn="ctr">
              <a:lnSpc>
                <a:spcPct val="100000"/>
              </a:lnSpc>
              <a:spcBef>
                <a:spcPts val="0"/>
              </a:spcBef>
              <a:spcAft>
                <a:spcPts val="0"/>
              </a:spcAft>
              <a:buSzPts val="2800"/>
              <a:buFont typeface="Helvetica Neue"/>
              <a:buNone/>
              <a:defRPr sz="2800">
                <a:latin typeface="Helvetica Neue"/>
                <a:ea typeface="Helvetica Neue"/>
                <a:cs typeface="Helvetica Neue"/>
                <a:sym typeface="Helvetica Neue"/>
              </a:defRPr>
            </a:lvl6pPr>
            <a:lvl7pPr lvl="6" algn="ctr">
              <a:lnSpc>
                <a:spcPct val="100000"/>
              </a:lnSpc>
              <a:spcBef>
                <a:spcPts val="0"/>
              </a:spcBef>
              <a:spcAft>
                <a:spcPts val="0"/>
              </a:spcAft>
              <a:buSzPts val="2800"/>
              <a:buFont typeface="Helvetica Neue"/>
              <a:buNone/>
              <a:defRPr sz="2800">
                <a:latin typeface="Helvetica Neue"/>
                <a:ea typeface="Helvetica Neue"/>
                <a:cs typeface="Helvetica Neue"/>
                <a:sym typeface="Helvetica Neue"/>
              </a:defRPr>
            </a:lvl7pPr>
            <a:lvl8pPr lvl="7" algn="ctr">
              <a:lnSpc>
                <a:spcPct val="100000"/>
              </a:lnSpc>
              <a:spcBef>
                <a:spcPts val="0"/>
              </a:spcBef>
              <a:spcAft>
                <a:spcPts val="0"/>
              </a:spcAft>
              <a:buSzPts val="2800"/>
              <a:buFont typeface="Helvetica Neue"/>
              <a:buNone/>
              <a:defRPr sz="2800">
                <a:latin typeface="Helvetica Neue"/>
                <a:ea typeface="Helvetica Neue"/>
                <a:cs typeface="Helvetica Neue"/>
                <a:sym typeface="Helvetica Neue"/>
              </a:defRPr>
            </a:lvl8pPr>
            <a:lvl9pPr lvl="8" algn="ctr">
              <a:lnSpc>
                <a:spcPct val="100000"/>
              </a:lnSpc>
              <a:spcBef>
                <a:spcPts val="0"/>
              </a:spcBef>
              <a:spcAft>
                <a:spcPts val="0"/>
              </a:spcAft>
              <a:buSzPts val="2800"/>
              <a:buFont typeface="Helvetica Neue"/>
              <a:buNone/>
              <a:defRPr sz="2800">
                <a:latin typeface="Helvetica Neue"/>
                <a:ea typeface="Helvetica Neue"/>
                <a:cs typeface="Helvetica Neue"/>
                <a:sym typeface="Helvetica Neue"/>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1"/>
        <p:cNvGrpSpPr/>
        <p:nvPr/>
      </p:nvGrpSpPr>
      <p:grpSpPr>
        <a:xfrm>
          <a:off x="0" y="0"/>
          <a:ext cx="0" cy="0"/>
          <a:chOff x="0" y="0"/>
          <a:chExt cx="0" cy="0"/>
        </a:xfrm>
      </p:grpSpPr>
      <p:sp>
        <p:nvSpPr>
          <p:cNvPr id="62" name="Google Shape;62;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3" name="Google Shape;63;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4" name="Google Shape;6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70" name="Google Shape;70;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71" name="Google Shape;7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 name="Google Shape;74;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5" name="Google Shape;75;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 name="Google Shape;82;p2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3" name="Google Shape;8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sp>
        <p:nvSpPr>
          <p:cNvPr id="85" name="Google Shape;85;p2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6" name="Google Shape;8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CUSTOM">
    <p:spTree>
      <p:nvGrpSpPr>
        <p:cNvPr id="1" name="Shape 13"/>
        <p:cNvGrpSpPr/>
        <p:nvPr/>
      </p:nvGrpSpPr>
      <p:grpSpPr>
        <a:xfrm>
          <a:off x="0" y="0"/>
          <a:ext cx="0" cy="0"/>
          <a:chOff x="0" y="0"/>
          <a:chExt cx="0" cy="0"/>
        </a:xfrm>
      </p:grpSpPr>
      <p:sp>
        <p:nvSpPr>
          <p:cNvPr id="14" name="Google Shape;14;p3"/>
          <p:cNvSpPr txBox="1"/>
          <p:nvPr/>
        </p:nvSpPr>
        <p:spPr>
          <a:xfrm>
            <a:off x="602650" y="1729525"/>
            <a:ext cx="7847400" cy="6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a:ea typeface="Roboto"/>
                <a:cs typeface="Roboto"/>
                <a:sym typeface="Roboto"/>
              </a:rPr>
              <a:t>CS47SI: Cross-Platform Mobile Development</a:t>
            </a:r>
            <a:endParaRPr sz="2400">
              <a:latin typeface="Roboto"/>
              <a:ea typeface="Roboto"/>
              <a:cs typeface="Roboto"/>
              <a:sym typeface="Roboto"/>
            </a:endParaRPr>
          </a:p>
        </p:txBody>
      </p:sp>
      <p:sp>
        <p:nvSpPr>
          <p:cNvPr id="15" name="Google Shape;15;p3"/>
          <p:cNvSpPr txBox="1"/>
          <p:nvPr userDrawn="1"/>
        </p:nvSpPr>
        <p:spPr>
          <a:xfrm>
            <a:off x="602650" y="4185525"/>
            <a:ext cx="2463600" cy="38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u="sng" dirty="0">
                <a:solidFill>
                  <a:srgbClr val="0097A7"/>
                </a:solidFill>
                <a:latin typeface="Roboto"/>
                <a:ea typeface="Roboto"/>
                <a:cs typeface="Roboto"/>
                <a:sym typeface="Roboto"/>
                <a:hlinkClick r:id="rId2"/>
              </a:rPr>
              <a:t>https://</a:t>
            </a:r>
            <a:r>
              <a:rPr lang="en" sz="1200" u="sng" dirty="0" err="1">
                <a:solidFill>
                  <a:srgbClr val="0097A7"/>
                </a:solidFill>
                <a:latin typeface="Roboto"/>
                <a:ea typeface="Roboto"/>
                <a:cs typeface="Roboto"/>
                <a:sym typeface="Roboto"/>
                <a:hlinkClick r:id="rId2"/>
              </a:rPr>
              <a:t>c</a:t>
            </a:r>
            <a:r>
              <a:rPr lang="en" sz="1200" u="sng" dirty="0" err="1">
                <a:solidFill>
                  <a:srgbClr val="0097A7"/>
                </a:solidFill>
                <a:latin typeface="Roboto"/>
                <a:ea typeface="Roboto"/>
                <a:cs typeface="Roboto"/>
                <a:sym typeface="Roboto"/>
              </a:rPr>
              <a:t>lass.website</a:t>
            </a:r>
            <a:endParaRPr sz="1200" dirty="0">
              <a:latin typeface="Roboto"/>
              <a:ea typeface="Roboto"/>
              <a:cs typeface="Roboto"/>
              <a:sym typeface="Roboto"/>
            </a:endParaRPr>
          </a:p>
        </p:txBody>
      </p:sp>
      <p:sp>
        <p:nvSpPr>
          <p:cNvPr id="16" name="Google Shape;16;p3"/>
          <p:cNvSpPr txBox="1"/>
          <p:nvPr/>
        </p:nvSpPr>
        <p:spPr>
          <a:xfrm>
            <a:off x="938750" y="4540025"/>
            <a:ext cx="3337800" cy="22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rgbClr val="666666"/>
                </a:solidFill>
                <a:latin typeface="Roboto"/>
                <a:ea typeface="Roboto"/>
                <a:cs typeface="Roboto"/>
                <a:sym typeface="Roboto"/>
              </a:rPr>
              <a:t>s</a:t>
            </a:r>
            <a:r>
              <a:rPr lang="en" sz="1200" dirty="0" err="1">
                <a:solidFill>
                  <a:srgbClr val="666666"/>
                </a:solidFill>
                <a:latin typeface="Roboto"/>
                <a:ea typeface="Roboto"/>
                <a:cs typeface="Roboto"/>
                <a:sym typeface="Roboto"/>
              </a:rPr>
              <a:t>lack.link</a:t>
            </a:r>
            <a:endParaRPr sz="1200" dirty="0">
              <a:solidFill>
                <a:srgbClr val="666666"/>
              </a:solidFill>
              <a:latin typeface="Roboto"/>
              <a:ea typeface="Roboto"/>
              <a:cs typeface="Roboto"/>
              <a:sym typeface="Roboto"/>
            </a:endParaRPr>
          </a:p>
        </p:txBody>
      </p:sp>
      <p:pic>
        <p:nvPicPr>
          <p:cNvPr id="17" name="Google Shape;17;p3"/>
          <p:cNvPicPr preferRelativeResize="0"/>
          <p:nvPr/>
        </p:nvPicPr>
        <p:blipFill>
          <a:blip r:embed="rId3">
            <a:alphaModFix/>
          </a:blip>
          <a:stretch>
            <a:fillRect/>
          </a:stretch>
        </p:blipFill>
        <p:spPr>
          <a:xfrm>
            <a:off x="697950" y="4511025"/>
            <a:ext cx="284100" cy="284100"/>
          </a:xfrm>
          <a:prstGeom prst="rect">
            <a:avLst/>
          </a:prstGeom>
          <a:noFill/>
          <a:ln>
            <a:noFill/>
          </a:ln>
        </p:spPr>
      </p:pic>
      <p:sp>
        <p:nvSpPr>
          <p:cNvPr id="18" name="Google Shape;18;p3"/>
          <p:cNvSpPr txBox="1"/>
          <p:nvPr/>
        </p:nvSpPr>
        <p:spPr>
          <a:xfrm>
            <a:off x="5211990" y="3088725"/>
            <a:ext cx="3337800" cy="1706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r>
              <a:rPr lang="en-US" dirty="0">
                <a:solidFill>
                  <a:srgbClr val="000000"/>
                </a:solidFill>
                <a:latin typeface="Roboto"/>
                <a:ea typeface="Roboto"/>
                <a:cs typeface="Roboto"/>
                <a:sym typeface="Roboto"/>
              </a:rPr>
              <a:t>Faculty Advisor</a:t>
            </a:r>
            <a:endParaRPr dirty="0">
              <a:solidFill>
                <a:srgbClr val="000000"/>
              </a:solidFill>
              <a:latin typeface="Roboto"/>
              <a:ea typeface="Roboto"/>
              <a:cs typeface="Roboto"/>
              <a:sym typeface="Roboto"/>
            </a:endParaRPr>
          </a:p>
          <a:p>
            <a:pPr marL="0" lvl="0" indent="0" algn="r" rtl="0">
              <a:spcBef>
                <a:spcPts val="0"/>
              </a:spcBef>
              <a:spcAft>
                <a:spcPts val="0"/>
              </a:spcAft>
              <a:buClr>
                <a:srgbClr val="000000"/>
              </a:buClr>
              <a:buSzPts val="1100"/>
              <a:buFont typeface="Arial"/>
              <a:buNone/>
            </a:pPr>
            <a:r>
              <a:rPr lang="en-US" dirty="0">
                <a:solidFill>
                  <a:srgbClr val="000000"/>
                </a:solidFill>
                <a:latin typeface="Roboto"/>
                <a:ea typeface="Roboto"/>
                <a:cs typeface="Roboto"/>
                <a:sym typeface="Roboto"/>
              </a:rPr>
              <a:t>Instructor #1</a:t>
            </a:r>
            <a:endParaRPr dirty="0">
              <a:solidFill>
                <a:srgbClr val="000000"/>
              </a:solidFill>
              <a:latin typeface="Roboto"/>
              <a:ea typeface="Roboto"/>
              <a:cs typeface="Roboto"/>
              <a:sym typeface="Roboto"/>
            </a:endParaRPr>
          </a:p>
          <a:p>
            <a:pPr marL="0" lvl="0" indent="0" algn="r" rtl="0">
              <a:spcBef>
                <a:spcPts val="0"/>
              </a:spcBef>
              <a:spcAft>
                <a:spcPts val="0"/>
              </a:spcAft>
              <a:buNone/>
            </a:pPr>
            <a:endParaRPr dirty="0">
              <a:latin typeface="Roboto"/>
              <a:ea typeface="Roboto"/>
              <a:cs typeface="Roboto"/>
              <a:sym typeface="Roboto"/>
            </a:endParaRPr>
          </a:p>
          <a:p>
            <a:pPr marL="0" lvl="0" indent="0" algn="r" rtl="0">
              <a:spcBef>
                <a:spcPts val="0"/>
              </a:spcBef>
              <a:spcAft>
                <a:spcPts val="0"/>
              </a:spcAft>
              <a:buNone/>
            </a:pPr>
            <a:r>
              <a:rPr lang="en" dirty="0">
                <a:solidFill>
                  <a:srgbClr val="666666"/>
                </a:solidFill>
                <a:latin typeface="Roboto"/>
                <a:ea typeface="Roboto"/>
                <a:cs typeface="Roboto"/>
                <a:sym typeface="Roboto"/>
              </a:rPr>
              <a:t>Fall 2019</a:t>
            </a:r>
            <a:endParaRPr dirty="0">
              <a:solidFill>
                <a:srgbClr val="666666"/>
              </a:solidFill>
              <a:latin typeface="Roboto"/>
              <a:ea typeface="Roboto"/>
              <a:cs typeface="Roboto"/>
              <a:sym typeface="Roboto"/>
            </a:endParaRPr>
          </a:p>
        </p:txBody>
      </p:sp>
      <p:sp>
        <p:nvSpPr>
          <p:cNvPr id="19" name="Google Shape;19;p3"/>
          <p:cNvSpPr txBox="1">
            <a:spLocks noGrp="1"/>
          </p:cNvSpPr>
          <p:nvPr>
            <p:ph type="subTitle" idx="1"/>
          </p:nvPr>
        </p:nvSpPr>
        <p:spPr>
          <a:xfrm>
            <a:off x="602650" y="2181750"/>
            <a:ext cx="7847400" cy="48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extLst>
    <p:ext uri="{DCECCB84-F9BA-43D5-87BE-67443E8EF086}">
      <p15:sldGuideLst xmlns:p15="http://schemas.microsoft.com/office/powerpoint/2012/main">
        <p15:guide id="1" pos="440">
          <p15:clr>
            <a:srgbClr val="FA7B17"/>
          </p15:clr>
        </p15:guide>
        <p15:guide id="2" pos="5323">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nnouncement">
  <p:cSld name="SECTION_TITLE_AND_DESCRIPTION">
    <p:spTree>
      <p:nvGrpSpPr>
        <p:cNvPr id="1" name="Shape 87"/>
        <p:cNvGrpSpPr/>
        <p:nvPr/>
      </p:nvGrpSpPr>
      <p:grpSpPr>
        <a:xfrm>
          <a:off x="0" y="0"/>
          <a:ext cx="0" cy="0"/>
          <a:chOff x="0" y="0"/>
          <a:chExt cx="0" cy="0"/>
        </a:xfrm>
      </p:grpSpPr>
      <p:sp>
        <p:nvSpPr>
          <p:cNvPr id="88" name="Google Shape;88;p22"/>
          <p:cNvSpPr txBox="1">
            <a:spLocks noGrp="1"/>
          </p:cNvSpPr>
          <p:nvPr>
            <p:ph type="title"/>
          </p:nvPr>
        </p:nvSpPr>
        <p:spPr>
          <a:xfrm>
            <a:off x="6638100" y="721950"/>
            <a:ext cx="2239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9" name="Google Shape;89;p22"/>
          <p:cNvSpPr txBox="1">
            <a:spLocks noGrp="1"/>
          </p:cNvSpPr>
          <p:nvPr>
            <p:ph type="subTitle" idx="1"/>
          </p:nvPr>
        </p:nvSpPr>
        <p:spPr>
          <a:xfrm>
            <a:off x="6638100" y="2291850"/>
            <a:ext cx="2239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16">
          <p15:clr>
            <a:srgbClr val="FA7B17"/>
          </p15:clr>
        </p15:guide>
        <p15:guide id="2" pos="5544">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1"/>
        <p:cNvGrpSpPr/>
        <p:nvPr/>
      </p:nvGrpSpPr>
      <p:grpSpPr>
        <a:xfrm>
          <a:off x="0" y="0"/>
          <a:ext cx="0" cy="0"/>
          <a:chOff x="0" y="0"/>
          <a:chExt cx="0" cy="0"/>
        </a:xfrm>
      </p:grpSpPr>
      <p:sp>
        <p:nvSpPr>
          <p:cNvPr id="92" name="Google Shape;92;p2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93" name="Google Shape;93;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4"/>
        <p:cNvGrpSpPr/>
        <p:nvPr/>
      </p:nvGrpSpPr>
      <p:grpSpPr>
        <a:xfrm>
          <a:off x="0" y="0"/>
          <a:ext cx="0" cy="0"/>
          <a:chOff x="0" y="0"/>
          <a:chExt cx="0" cy="0"/>
        </a:xfrm>
      </p:grpSpPr>
      <p:sp>
        <p:nvSpPr>
          <p:cNvPr id="95" name="Google Shape;95;p2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6" name="Google Shape;96;p2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 name="Google Shape;100;p25"/>
          <p:cNvPicPr preferRelativeResize="0"/>
          <p:nvPr/>
        </p:nvPicPr>
        <p:blipFill rotWithShape="1">
          <a:blip r:embed="rId2">
            <a:alphaModFix/>
          </a:blip>
          <a:srcRect r="86462" b="74991"/>
          <a:stretch/>
        </p:blipFill>
        <p:spPr>
          <a:xfrm>
            <a:off x="246700" y="386075"/>
            <a:ext cx="327214" cy="4011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guide id="2" pos="5472">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No block)">
  <p:cSld name="BLANK_1">
    <p:spTree>
      <p:nvGrpSpPr>
        <p:cNvPr id="1" name="Shape 101"/>
        <p:cNvGrpSpPr/>
        <p:nvPr/>
      </p:nvGrpSpPr>
      <p:grpSpPr>
        <a:xfrm>
          <a:off x="0" y="0"/>
          <a:ext cx="0" cy="0"/>
          <a:chOff x="0" y="0"/>
          <a:chExt cx="0" cy="0"/>
        </a:xfrm>
      </p:grpSpPr>
      <p:sp>
        <p:nvSpPr>
          <p:cNvPr id="102" name="Google Shape;10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A7B17"/>
          </p15:clr>
        </p15:guide>
        <p15:guide id="2" pos="5472">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7"/>
        <p:cNvGrpSpPr/>
        <p:nvPr/>
      </p:nvGrpSpPr>
      <p:grpSpPr>
        <a:xfrm>
          <a:off x="0" y="0"/>
          <a:ext cx="0" cy="0"/>
          <a:chOff x="0" y="0"/>
          <a:chExt cx="0" cy="0"/>
        </a:xfrm>
      </p:grpSpPr>
      <p:sp>
        <p:nvSpPr>
          <p:cNvPr id="108" name="Google Shape;108;p2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9" name="Google Shape;109;p2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0" name="Google Shape;11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1"/>
        <p:cNvGrpSpPr/>
        <p:nvPr/>
      </p:nvGrpSpPr>
      <p:grpSpPr>
        <a:xfrm>
          <a:off x="0" y="0"/>
          <a:ext cx="0" cy="0"/>
          <a:chOff x="0" y="0"/>
          <a:chExt cx="0" cy="0"/>
        </a:xfrm>
      </p:grpSpPr>
      <p:sp>
        <p:nvSpPr>
          <p:cNvPr id="112" name="Google Shape;112;p2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6" name="Google Shape;116;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0" name="Google Shape;120;p3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21" name="Google Shape;121;p3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22" name="Google Shape;122;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3"/>
        <p:cNvGrpSpPr/>
        <p:nvPr/>
      </p:nvGrpSpPr>
      <p:grpSpPr>
        <a:xfrm>
          <a:off x="0" y="0"/>
          <a:ext cx="0" cy="0"/>
          <a:chOff x="0" y="0"/>
          <a:chExt cx="0" cy="0"/>
        </a:xfrm>
      </p:grpSpPr>
      <p:sp>
        <p:nvSpPr>
          <p:cNvPr id="124" name="Google Shape;12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8" name="Google Shape;128;p3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0"/>
        <p:cNvGrpSpPr/>
        <p:nvPr/>
      </p:nvGrpSpPr>
      <p:grpSpPr>
        <a:xfrm>
          <a:off x="0" y="0"/>
          <a:ext cx="0" cy="0"/>
          <a:chOff x="0" y="0"/>
          <a:chExt cx="0" cy="0"/>
        </a:xfrm>
      </p:grpSpPr>
      <p:sp>
        <p:nvSpPr>
          <p:cNvPr id="131" name="Google Shape;131;p34"/>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2" name="Google Shape;132;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3"/>
        <p:cNvGrpSpPr/>
        <p:nvPr/>
      </p:nvGrpSpPr>
      <p:grpSpPr>
        <a:xfrm>
          <a:off x="0" y="0"/>
          <a:ext cx="0" cy="0"/>
          <a:chOff x="0" y="0"/>
          <a:chExt cx="0" cy="0"/>
        </a:xfrm>
      </p:grpSpPr>
      <p:sp>
        <p:nvSpPr>
          <p:cNvPr id="134" name="Google Shape;134;p3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6" name="Google Shape;136;p35"/>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7" name="Google Shape;137;p3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38" name="Google Shape;138;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9"/>
        <p:cNvGrpSpPr/>
        <p:nvPr/>
      </p:nvGrpSpPr>
      <p:grpSpPr>
        <a:xfrm>
          <a:off x="0" y="0"/>
          <a:ext cx="0" cy="0"/>
          <a:chOff x="0" y="0"/>
          <a:chExt cx="0" cy="0"/>
        </a:xfrm>
      </p:grpSpPr>
      <p:sp>
        <p:nvSpPr>
          <p:cNvPr id="140" name="Google Shape;140;p36"/>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41" name="Google Shape;141;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2"/>
        <p:cNvGrpSpPr/>
        <p:nvPr/>
      </p:nvGrpSpPr>
      <p:grpSpPr>
        <a:xfrm>
          <a:off x="0" y="0"/>
          <a:ext cx="0" cy="0"/>
          <a:chOff x="0" y="0"/>
          <a:chExt cx="0" cy="0"/>
        </a:xfrm>
      </p:grpSpPr>
      <p:sp>
        <p:nvSpPr>
          <p:cNvPr id="143" name="Google Shape;143;p37"/>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4" name="Google Shape;144;p37"/>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45" name="Google Shape;145;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6"/>
        <p:cNvGrpSpPr/>
        <p:nvPr/>
      </p:nvGrpSpPr>
      <p:grpSpPr>
        <a:xfrm>
          <a:off x="0" y="0"/>
          <a:ext cx="0" cy="0"/>
          <a:chOff x="0" y="0"/>
          <a:chExt cx="0" cy="0"/>
        </a:xfrm>
      </p:grpSpPr>
      <p:sp>
        <p:nvSpPr>
          <p:cNvPr id="147" name="Google Shape;147;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A7B17"/>
          </p15:clr>
        </p15:guide>
        <p15:guide id="2" pos="5472">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2"/>
        <p:cNvGrpSpPr/>
        <p:nvPr/>
      </p:nvGrpSpPr>
      <p:grpSpPr>
        <a:xfrm>
          <a:off x="0" y="0"/>
          <a:ext cx="0" cy="0"/>
          <a:chOff x="0" y="0"/>
          <a:chExt cx="0" cy="0"/>
        </a:xfrm>
      </p:grpSpPr>
      <p:sp>
        <p:nvSpPr>
          <p:cNvPr id="153" name="Google Shape;153;p4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4" name="Google Shape;154;p4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5" name="Google Shape;155;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6"/>
        <p:cNvGrpSpPr/>
        <p:nvPr/>
      </p:nvGrpSpPr>
      <p:grpSpPr>
        <a:xfrm>
          <a:off x="0" y="0"/>
          <a:ext cx="0" cy="0"/>
          <a:chOff x="0" y="0"/>
          <a:chExt cx="0" cy="0"/>
        </a:xfrm>
      </p:grpSpPr>
      <p:sp>
        <p:nvSpPr>
          <p:cNvPr id="157" name="Google Shape;157;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8" name="Google Shape;158;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9"/>
        <p:cNvGrpSpPr/>
        <p:nvPr/>
      </p:nvGrpSpPr>
      <p:grpSpPr>
        <a:xfrm>
          <a:off x="0" y="0"/>
          <a:ext cx="0" cy="0"/>
          <a:chOff x="0" y="0"/>
          <a:chExt cx="0" cy="0"/>
        </a:xfrm>
      </p:grpSpPr>
      <p:sp>
        <p:nvSpPr>
          <p:cNvPr id="160" name="Google Shape;160;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1" name="Google Shape;161;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62" name="Google Shape;162;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3"/>
        <p:cNvGrpSpPr/>
        <p:nvPr/>
      </p:nvGrpSpPr>
      <p:grpSpPr>
        <a:xfrm>
          <a:off x="0" y="0"/>
          <a:ext cx="0" cy="0"/>
          <a:chOff x="0" y="0"/>
          <a:chExt cx="0" cy="0"/>
        </a:xfrm>
      </p:grpSpPr>
      <p:sp>
        <p:nvSpPr>
          <p:cNvPr id="164" name="Google Shape;164;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5" name="Google Shape;165;p4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66" name="Google Shape;166;p4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67" name="Google Shape;167;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0" name="Google Shape;170;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1"/>
        <p:cNvGrpSpPr/>
        <p:nvPr/>
      </p:nvGrpSpPr>
      <p:grpSpPr>
        <a:xfrm>
          <a:off x="0" y="0"/>
          <a:ext cx="0" cy="0"/>
          <a:chOff x="0" y="0"/>
          <a:chExt cx="0" cy="0"/>
        </a:xfrm>
      </p:grpSpPr>
      <p:sp>
        <p:nvSpPr>
          <p:cNvPr id="172" name="Google Shape;172;p4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3" name="Google Shape;173;p4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74" name="Google Shape;174;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5"/>
        <p:cNvGrpSpPr/>
        <p:nvPr/>
      </p:nvGrpSpPr>
      <p:grpSpPr>
        <a:xfrm>
          <a:off x="0" y="0"/>
          <a:ext cx="0" cy="0"/>
          <a:chOff x="0" y="0"/>
          <a:chExt cx="0" cy="0"/>
        </a:xfrm>
      </p:grpSpPr>
      <p:sp>
        <p:nvSpPr>
          <p:cNvPr id="176" name="Google Shape;176;p46"/>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77" name="Google Shape;177;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8"/>
        <p:cNvGrpSpPr/>
        <p:nvPr/>
      </p:nvGrpSpPr>
      <p:grpSpPr>
        <a:xfrm>
          <a:off x="0" y="0"/>
          <a:ext cx="0" cy="0"/>
          <a:chOff x="0" y="0"/>
          <a:chExt cx="0" cy="0"/>
        </a:xfrm>
      </p:grpSpPr>
      <p:sp>
        <p:nvSpPr>
          <p:cNvPr id="179" name="Google Shape;179;p4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1" name="Google Shape;181;p47"/>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 name="Google Shape;182;p4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83" name="Google Shape;183;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4"/>
        <p:cNvGrpSpPr/>
        <p:nvPr/>
      </p:nvGrpSpPr>
      <p:grpSpPr>
        <a:xfrm>
          <a:off x="0" y="0"/>
          <a:ext cx="0" cy="0"/>
          <a:chOff x="0" y="0"/>
          <a:chExt cx="0" cy="0"/>
        </a:xfrm>
      </p:grpSpPr>
      <p:sp>
        <p:nvSpPr>
          <p:cNvPr id="185" name="Google Shape;185;p48"/>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86" name="Google Shape;186;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7"/>
        <p:cNvGrpSpPr/>
        <p:nvPr/>
      </p:nvGrpSpPr>
      <p:grpSpPr>
        <a:xfrm>
          <a:off x="0" y="0"/>
          <a:ext cx="0" cy="0"/>
          <a:chOff x="0" y="0"/>
          <a:chExt cx="0" cy="0"/>
        </a:xfrm>
      </p:grpSpPr>
      <p:sp>
        <p:nvSpPr>
          <p:cNvPr id="188" name="Google Shape;188;p49"/>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9" name="Google Shape;189;p49"/>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90" name="Google Shape;190;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1"/>
        <p:cNvGrpSpPr/>
        <p:nvPr/>
      </p:nvGrpSpPr>
      <p:grpSpPr>
        <a:xfrm>
          <a:off x="0" y="0"/>
          <a:ext cx="0" cy="0"/>
          <a:chOff x="0" y="0"/>
          <a:chExt cx="0" cy="0"/>
        </a:xfrm>
      </p:grpSpPr>
      <p:sp>
        <p:nvSpPr>
          <p:cNvPr id="192" name="Google Shape;192;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5" name="Google Shape;45;p1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6" name="Google Shape;46;p1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Helvetica Neue Light"/>
              <a:buNone/>
              <a:defRPr sz="2800">
                <a:solidFill>
                  <a:schemeClr val="dk1"/>
                </a:solidFill>
                <a:latin typeface="Helvetica Neue Light"/>
                <a:ea typeface="Helvetica Neue Light"/>
                <a:cs typeface="Helvetica Neue Light"/>
                <a:sym typeface="Helvetica Neue Ligh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Helvetica Neue"/>
              <a:buChar char="●"/>
              <a:defRPr sz="1800">
                <a:solidFill>
                  <a:schemeClr val="dk2"/>
                </a:solidFill>
                <a:latin typeface="Helvetica Neue"/>
                <a:ea typeface="Helvetica Neue"/>
                <a:cs typeface="Helvetica Neue"/>
                <a:sym typeface="Helvetica Neue"/>
              </a:defRPr>
            </a:lvl1pPr>
            <a:lvl2pPr marL="914400" lvl="1" indent="-3175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2pPr>
            <a:lvl3pPr marL="1371600" lvl="2" indent="-3175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3pPr>
            <a:lvl4pPr marL="1828800" lvl="3" indent="-3175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4pPr>
            <a:lvl5pPr marL="2286000" lvl="4" indent="-3175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5pPr>
            <a:lvl6pPr marL="2743200" lvl="5" indent="-3175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6pPr>
            <a:lvl7pPr marL="3200400" lvl="6" indent="-3175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7pPr>
            <a:lvl8pPr marL="3657600" lvl="7" indent="-3175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8pPr>
            <a:lvl9pPr marL="4114800" lvl="8" indent="-317500">
              <a:lnSpc>
                <a:spcPct val="115000"/>
              </a:lnSpc>
              <a:spcBef>
                <a:spcPts val="1600"/>
              </a:spcBef>
              <a:spcAft>
                <a:spcPts val="1600"/>
              </a:spcAft>
              <a:buClr>
                <a:schemeClr val="dk2"/>
              </a:buClr>
              <a:buSzPts val="1400"/>
              <a:buFont typeface="Helvetica Neue"/>
              <a:buChar char="■"/>
              <a:defRPr>
                <a:solidFill>
                  <a:schemeClr val="dk2"/>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59" name="Google Shape;59;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60" name="Google Shape;60;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3"/>
        <p:cNvGrpSpPr/>
        <p:nvPr/>
      </p:nvGrpSpPr>
      <p:grpSpPr>
        <a:xfrm>
          <a:off x="0" y="0"/>
          <a:ext cx="0" cy="0"/>
          <a:chOff x="0" y="0"/>
          <a:chExt cx="0" cy="0"/>
        </a:xfrm>
      </p:grpSpPr>
      <p:sp>
        <p:nvSpPr>
          <p:cNvPr id="104" name="Google Shape;104;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05" name="Google Shape;105;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106" name="Google Shape;106;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48"/>
        <p:cNvGrpSpPr/>
        <p:nvPr/>
      </p:nvGrpSpPr>
      <p:grpSpPr>
        <a:xfrm>
          <a:off x="0" y="0"/>
          <a:ext cx="0" cy="0"/>
          <a:chOff x="0" y="0"/>
          <a:chExt cx="0" cy="0"/>
        </a:xfrm>
      </p:grpSpPr>
      <p:sp>
        <p:nvSpPr>
          <p:cNvPr id="149" name="Google Shape;149;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50" name="Google Shape;150;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151" name="Google Shape;151;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facebook.github.io/react-native/docs/view.html" TargetMode="External"/><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hyperlink" Target="http://www.reactnativeexpress.com/view"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facebook.github.io/react-native/docs/view.html" TargetMode="External"/><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6.png"/><Relationship Id="rId5" Type="http://schemas.openxmlformats.org/officeDocument/2006/relationships/image" Target="../media/image7.jpg"/><Relationship Id="rId4" Type="http://schemas.openxmlformats.org/officeDocument/2006/relationships/hyperlink" Target="http://www.reactnativeexpress.com/view"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facebook.github.io/react-native/docs/view.html" TargetMode="External"/><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7.jpg"/><Relationship Id="rId4" Type="http://schemas.openxmlformats.org/officeDocument/2006/relationships/hyperlink" Target="http://www.reactnativeexpress.com/view"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facebook.github.io/react-native/docs/text" TargetMode="External"/><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hyperlink" Target="http://www.reactnativeexpress.com/text"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facebook.github.io/react-native/docs/image.html" TargetMode="External"/><Relationship Id="rId2" Type="http://schemas.openxmlformats.org/officeDocument/2006/relationships/notesSlide" Target="../notesSlides/notesSlide14.xml"/><Relationship Id="rId1" Type="http://schemas.openxmlformats.org/officeDocument/2006/relationships/slideLayout" Target="../slideLayouts/slideLayout23.xml"/><Relationship Id="rId5" Type="http://schemas.openxmlformats.org/officeDocument/2006/relationships/image" Target="../media/image6.png"/><Relationship Id="rId4" Type="http://schemas.openxmlformats.org/officeDocument/2006/relationships/hyperlink" Target="http://www.reactnativeexpress.com/image"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facebook.github.io/react-native/docs/image.html" TargetMode="External"/><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hyperlink" Target="http://www.reactnativeexpress.com/image"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facebook.github.io/react-native/docs/image.html" TargetMode="External"/><Relationship Id="rId2" Type="http://schemas.openxmlformats.org/officeDocument/2006/relationships/notesSlide" Target="../notesSlides/notesSlide16.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hyperlink" Target="http://www.reactnativeexpress.com/image"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facebook.github.io/react-native/docs/image.html" TargetMode="External"/><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hyperlink" Target="https://facebook.github.io/react-native/docs/assets/favicon.png" TargetMode="External"/><Relationship Id="rId4" Type="http://schemas.openxmlformats.org/officeDocument/2006/relationships/hyperlink" Target="http://www.reactnativeexpress.com/image"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facebook.github.io/react-native/docs/image.html" TargetMode="External"/><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hyperlink" Target="https://facebook.github.io/react-native/docs/assets/favicon.png" TargetMode="External"/><Relationship Id="rId4" Type="http://schemas.openxmlformats.org/officeDocument/2006/relationships/hyperlink" Target="http://www.reactnativeexpress.com/image"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facebook.github.io/react-native/docs/image.html" TargetMode="External"/><Relationship Id="rId2" Type="http://schemas.openxmlformats.org/officeDocument/2006/relationships/notesSlide" Target="../notesSlides/notesSlide19.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hyperlink" Target="http://www.reactnativeexpress.com/imag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hyperlink" Target="https://facebook.github.io/react-native/docs/image.html" TargetMode="External"/><Relationship Id="rId2" Type="http://schemas.openxmlformats.org/officeDocument/2006/relationships/notesSlide" Target="../notesSlides/notesSlide20.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hyperlink" Target="http://www.reactnativeexpress.com/image"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rationalappdev.com/react-native-cheat-sheet/#styling" TargetMode="External"/><Relationship Id="rId2" Type="http://schemas.openxmlformats.org/officeDocument/2006/relationships/notesSlide" Target="../notesSlides/notesSlide21.xml"/><Relationship Id="rId1" Type="http://schemas.openxmlformats.org/officeDocument/2006/relationships/slideLayout" Target="../slideLayouts/slideLayout24.xml"/><Relationship Id="rId5" Type="http://schemas.openxmlformats.org/officeDocument/2006/relationships/slide" Target="slide42.xml"/><Relationship Id="rId4" Type="http://schemas.openxmlformats.org/officeDocument/2006/relationships/slide" Target="slide29.xml"/></Relationships>
</file>

<file path=ppt/slides/_rels/slide22.xml.rels><?xml version="1.0" encoding="UTF-8" standalone="yes"?>
<Relationships xmlns="http://schemas.openxmlformats.org/package/2006/relationships"><Relationship Id="rId3" Type="http://schemas.openxmlformats.org/officeDocument/2006/relationships/hyperlink" Target="https://rationalappdev.com/react-native-cheat-sheet/#styling" TargetMode="External"/><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hyperlink" Target="https://rationalappdev.com/react-native-cheat-sheet/#styling" TargetMode="External"/><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hyperlink" Target="https://rationalappdev.com/react-native-cheat-sheet/#styling" TargetMode="External"/><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hyperlink" Target="https://rationalappdev.com/react-native-cheat-sheet/#styling" TargetMode="External"/><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hyperlink" Target="https://rationalappdev.com/react-native-cheat-sheet/#styling" TargetMode="External"/><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hyperlink" Target="https://rationalappdev.com/react-native-cheat-sheet/#styling" TargetMode="External"/><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hyperlink" Target="https://rationalappdev.com/react-native-cheat-sheet/#styling" TargetMode="External"/><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hyperlink" Target="https://facebook.github.io/react-native/docs/view-style-props" TargetMode="External"/><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hyperlink" Target="https://cs47si.stanford.edu" TargetMode="External"/><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hyperlink" Target="https://codedaily.io/tutorials/22/The-Shapes-of-React-Native" TargetMode="External"/><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hyperlink" Target="https://facebook.github.io/react-native/docs/text" TargetMode="External"/><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hyperlink" Target="http://www.reactnativeexpress.com/text"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facebook.github.io/react-native/docs/text" TargetMode="External"/><Relationship Id="rId2" Type="http://schemas.openxmlformats.org/officeDocument/2006/relationships/notesSlide" Target="../notesSlides/notesSlide32.xml"/><Relationship Id="rId1" Type="http://schemas.openxmlformats.org/officeDocument/2006/relationships/slideLayout" Target="../slideLayouts/slideLayout23.xml"/><Relationship Id="rId4" Type="http://schemas.openxmlformats.org/officeDocument/2006/relationships/hyperlink" Target="http://www.reactnativeexpress.com/tex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hyperlink" Target="https://medium.com/the-react-native-log/tips-for-react-native-images-or-saying-goodbye-to-trial-and-error-b2baaf0a1a4d" TargetMode="External"/><Relationship Id="rId5" Type="http://schemas.openxmlformats.org/officeDocument/2006/relationships/hyperlink" Target="https://medium.com/@mehran.khan/understanding-resizemode-in-react-native-dd0e455ce63" TargetMode="External"/><Relationship Id="rId4" Type="http://schemas.openxmlformats.org/officeDocument/2006/relationships/hyperlink" Target="https://facebook.github.io/react-native/docs/image.html#styl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hyperlink" Target="https://medium.com/the-react-native-log/tips-for-react-native-images-or-saying-goodbye-to-trial-and-error-b2baaf0a1a4d" TargetMode="External"/><Relationship Id="rId5" Type="http://schemas.openxmlformats.org/officeDocument/2006/relationships/hyperlink" Target="https://medium.com/@mehran.khan/understanding-resizemode-in-react-native-dd0e455ce63" TargetMode="External"/><Relationship Id="rId4" Type="http://schemas.openxmlformats.org/officeDocument/2006/relationships/hyperlink" Target="https://facebook.github.io/react-native/docs/image.html#style"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hyperlink" Target="https://medium.com/the-react-native-log/tips-for-react-native-images-or-saying-goodbye-to-trial-and-error-b2baaf0a1a4d" TargetMode="External"/><Relationship Id="rId5" Type="http://schemas.openxmlformats.org/officeDocument/2006/relationships/hyperlink" Target="https://medium.com/@mehran.khan/understanding-resizemode-in-react-native-dd0e455ce63" TargetMode="External"/><Relationship Id="rId4" Type="http://schemas.openxmlformats.org/officeDocument/2006/relationships/hyperlink" Target="https://facebook.github.io/react-native/docs/image.html#styl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hyperlink" Target="https://tinyurl.com/cs47slack2019" TargetMode="External"/><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hyperlink" Target="https://facebook.github.io/react-native/docs/dimensions" TargetMode="External"/><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hyperlink" Target="https://facebook.github.io/react-native/docs/dimensions" TargetMode="External"/><Relationship Id="rId2" Type="http://schemas.openxmlformats.org/officeDocument/2006/relationships/notesSlide" Target="../notesSlides/notesSlide48.xml"/><Relationship Id="rId1" Type="http://schemas.openxmlformats.org/officeDocument/2006/relationships/slideLayout" Target="../slideLayouts/slideLayout24.xml"/><Relationship Id="rId5" Type="http://schemas.openxmlformats.org/officeDocument/2006/relationships/image" Target="../media/image16.png"/><Relationship Id="rId4" Type="http://schemas.openxmlformats.org/officeDocument/2006/relationships/hyperlink" Target="https://snack.expo.io/B1g7ju9vH"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facebook.github.io/react-native/docs/dimensions" TargetMode="External"/><Relationship Id="rId2" Type="http://schemas.openxmlformats.org/officeDocument/2006/relationships/notesSlide" Target="../notesSlides/notesSlide49.xml"/><Relationship Id="rId1" Type="http://schemas.openxmlformats.org/officeDocument/2006/relationships/slideLayout" Target="../slideLayouts/slideLayout24.xml"/><Relationship Id="rId5" Type="http://schemas.openxmlformats.org/officeDocument/2006/relationships/image" Target="../media/image17.png"/><Relationship Id="rId4" Type="http://schemas.openxmlformats.org/officeDocument/2006/relationships/hyperlink" Target="https://snack.expo.io/B1g7ju9vH"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3" Type="http://schemas.openxmlformats.org/officeDocument/2006/relationships/hyperlink" Target="https://facebook.github.io/react-native/docs/dimensions" TargetMode="External"/><Relationship Id="rId2" Type="http://schemas.openxmlformats.org/officeDocument/2006/relationships/notesSlide" Target="../notesSlides/notesSlide50.xml"/><Relationship Id="rId1" Type="http://schemas.openxmlformats.org/officeDocument/2006/relationships/slideLayout" Target="../slideLayouts/slideLayout24.xml"/><Relationship Id="rId5" Type="http://schemas.openxmlformats.org/officeDocument/2006/relationships/image" Target="../media/image18.png"/><Relationship Id="rId4" Type="http://schemas.openxmlformats.org/officeDocument/2006/relationships/hyperlink" Target="https://snack.expo.io/B1g7ju9vH"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rationalappdev.com/react-native-cheat-sheet/#flexbox" TargetMode="External"/><Relationship Id="rId2" Type="http://schemas.openxmlformats.org/officeDocument/2006/relationships/notesSlide" Target="../notesSlides/notesSlide51.xml"/><Relationship Id="rId1" Type="http://schemas.openxmlformats.org/officeDocument/2006/relationships/slideLayout" Target="../slideLayouts/slideLayout24.xml"/><Relationship Id="rId6" Type="http://schemas.openxmlformats.org/officeDocument/2006/relationships/hyperlink" Target="http://www.reactnativeexpress.com/flexbox" TargetMode="External"/><Relationship Id="rId5" Type="http://schemas.openxmlformats.org/officeDocument/2006/relationships/hyperlink" Target="https://facebook.github.io/react-native/docs/flexbox" TargetMode="External"/><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3" Type="http://schemas.openxmlformats.org/officeDocument/2006/relationships/hyperlink" Target="https://facebook.github.io/react-native/docs/flexbox" TargetMode="External"/><Relationship Id="rId2" Type="http://schemas.openxmlformats.org/officeDocument/2006/relationships/notesSlide" Target="../notesSlides/notesSlide52.xml"/><Relationship Id="rId1" Type="http://schemas.openxmlformats.org/officeDocument/2006/relationships/slideLayout" Target="../slideLayouts/slideLayout24.xml"/><Relationship Id="rId6" Type="http://schemas.openxmlformats.org/officeDocument/2006/relationships/image" Target="../media/image19.png"/><Relationship Id="rId5" Type="http://schemas.openxmlformats.org/officeDocument/2006/relationships/hyperlink" Target="https://rationalappdev.com/react-native-cheat-sheet/#flexbox" TargetMode="External"/><Relationship Id="rId4" Type="http://schemas.openxmlformats.org/officeDocument/2006/relationships/hyperlink" Target="http://www.reactnativeexpress.com/flexbox"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24.xml"/><Relationship Id="rId6" Type="http://schemas.openxmlformats.org/officeDocument/2006/relationships/hyperlink" Target="https://rationalappdev.com/react-native-cheat-sheet/#flexbox" TargetMode="External"/><Relationship Id="rId5" Type="http://schemas.openxmlformats.org/officeDocument/2006/relationships/hyperlink" Target="http://www.reactnativeexpress.com/flexbox" TargetMode="External"/><Relationship Id="rId4" Type="http://schemas.openxmlformats.org/officeDocument/2006/relationships/hyperlink" Target="https://facebook.github.io/react-native/docs/flexbox"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snack.expo.io/@vymai/layout---flexboxes" TargetMode="External"/><Relationship Id="rId7" Type="http://schemas.openxmlformats.org/officeDocument/2006/relationships/hyperlink" Target="https://rationalappdev.com/react-native-cheat-sheet/#flexbox" TargetMode="External"/><Relationship Id="rId2" Type="http://schemas.openxmlformats.org/officeDocument/2006/relationships/notesSlide" Target="../notesSlides/notesSlide54.xml"/><Relationship Id="rId1" Type="http://schemas.openxmlformats.org/officeDocument/2006/relationships/slideLayout" Target="../slideLayouts/slideLayout24.xml"/><Relationship Id="rId6" Type="http://schemas.openxmlformats.org/officeDocument/2006/relationships/hyperlink" Target="http://www.reactnativeexpress.com/flexbox" TargetMode="External"/><Relationship Id="rId5" Type="http://schemas.openxmlformats.org/officeDocument/2006/relationships/hyperlink" Target="https://facebook.github.io/react-native/docs/flexbox" TargetMode="External"/><Relationship Id="rId4" Type="http://schemas.openxmlformats.org/officeDocument/2006/relationships/image" Target="../media/image16.png"/></Relationships>
</file>

<file path=ppt/slides/_rels/slide55.xml.rels><?xml version="1.0" encoding="UTF-8" standalone="yes"?>
<Relationships xmlns="http://schemas.openxmlformats.org/package/2006/relationships"><Relationship Id="rId3" Type="http://schemas.openxmlformats.org/officeDocument/2006/relationships/hyperlink" Target="https://snack.expo.io/@vymai/layout---flexboxes" TargetMode="External"/><Relationship Id="rId7"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24.xml"/><Relationship Id="rId6" Type="http://schemas.openxmlformats.org/officeDocument/2006/relationships/hyperlink" Target="https://rationalappdev.com/react-native-cheat-sheet/#flexbox" TargetMode="External"/><Relationship Id="rId5" Type="http://schemas.openxmlformats.org/officeDocument/2006/relationships/hyperlink" Target="http://www.reactnativeexpress.com/flexbox" TargetMode="External"/><Relationship Id="rId4" Type="http://schemas.openxmlformats.org/officeDocument/2006/relationships/hyperlink" Target="https://facebook.github.io/react-native/docs/flexbox"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snack.expo.io/@vymai/619008" TargetMode="External"/><Relationship Id="rId7"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24.xml"/><Relationship Id="rId6" Type="http://schemas.openxmlformats.org/officeDocument/2006/relationships/hyperlink" Target="https://rationalappdev.com/react-native-cheat-sheet/#flexbox" TargetMode="External"/><Relationship Id="rId5" Type="http://schemas.openxmlformats.org/officeDocument/2006/relationships/hyperlink" Target="http://www.reactnativeexpress.com/flexbox" TargetMode="External"/><Relationship Id="rId4" Type="http://schemas.openxmlformats.org/officeDocument/2006/relationships/hyperlink" Target="https://facebook.github.io/react-native/docs/flexbox"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snack.expo.io/@vymai/619008" TargetMode="External"/><Relationship Id="rId7"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24.xml"/><Relationship Id="rId6" Type="http://schemas.openxmlformats.org/officeDocument/2006/relationships/hyperlink" Target="https://rationalappdev.com/react-native-cheat-sheet/#flexbox" TargetMode="External"/><Relationship Id="rId5" Type="http://schemas.openxmlformats.org/officeDocument/2006/relationships/hyperlink" Target="http://www.reactnativeexpress.com/flexbox" TargetMode="External"/><Relationship Id="rId4" Type="http://schemas.openxmlformats.org/officeDocument/2006/relationships/hyperlink" Target="https://facebook.github.io/react-native/docs/flexbox"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www.reactnativeexpress.com/flexbox" TargetMode="External"/><Relationship Id="rId2" Type="http://schemas.openxmlformats.org/officeDocument/2006/relationships/notesSlide" Target="../notesSlides/notesSlide58.xml"/><Relationship Id="rId1" Type="http://schemas.openxmlformats.org/officeDocument/2006/relationships/slideLayout" Target="../slideLayouts/slideLayout24.xml"/><Relationship Id="rId5" Type="http://schemas.openxmlformats.org/officeDocument/2006/relationships/hyperlink" Target="https://rationalappdev.com/react-native-cheat-sheet/#flexbox" TargetMode="External"/><Relationship Id="rId4" Type="http://schemas.openxmlformats.org/officeDocument/2006/relationships/hyperlink" Target="https://facebook.github.io/react-native/docs/flexbox"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5.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46.xml"/><Relationship Id="rId4" Type="http://schemas.openxmlformats.org/officeDocument/2006/relationships/hyperlink" Target="https://tinyurl.com/cs47slack2019"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hyperlink" Target="https://facebook.github.io/react-native/docs/view.html" TargetMode="External"/><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hyperlink" Target="http://www.reactnativeexpress.com/vie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51"/>
          <p:cNvSpPr txBox="1">
            <a:spLocks noGrp="1"/>
          </p:cNvSpPr>
          <p:nvPr>
            <p:ph type="subTitle" idx="1"/>
          </p:nvPr>
        </p:nvSpPr>
        <p:spPr>
          <a:xfrm>
            <a:off x="602650" y="2181750"/>
            <a:ext cx="7847400" cy="489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solidFill>
                  <a:srgbClr val="666666"/>
                </a:solidFill>
                <a:latin typeface="Roboto"/>
                <a:ea typeface="Roboto"/>
                <a:cs typeface="Roboto"/>
                <a:sym typeface="Roboto"/>
              </a:rPr>
              <a:t>Lecture 2A: Basic React Native Components &amp; Stylesheets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60"/>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View </a:t>
            </a:r>
            <a:endParaRPr>
              <a:latin typeface="Roboto Medium"/>
              <a:ea typeface="Roboto Medium"/>
              <a:cs typeface="Roboto Medium"/>
              <a:sym typeface="Roboto Medium"/>
            </a:endParaRPr>
          </a:p>
        </p:txBody>
      </p:sp>
      <p:sp>
        <p:nvSpPr>
          <p:cNvPr id="279" name="Google Shape;279;p60"/>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4DD0E1"/>
                </a:solidFill>
                <a:latin typeface="Roboto"/>
                <a:ea typeface="Roboto"/>
                <a:cs typeface="Roboto"/>
                <a:sym typeface="Roboto"/>
              </a:rPr>
              <a:t>  </a:t>
            </a:r>
            <a:endParaRPr>
              <a:solidFill>
                <a:srgbClr val="4DD0E1"/>
              </a:solidFill>
              <a:latin typeface="Roboto"/>
              <a:ea typeface="Roboto"/>
              <a:cs typeface="Roboto"/>
              <a:sym typeface="Roboto"/>
            </a:endParaRPr>
          </a:p>
        </p:txBody>
      </p:sp>
      <p:sp>
        <p:nvSpPr>
          <p:cNvPr id="280" name="Google Shape;280;p60"/>
          <p:cNvSpPr txBox="1"/>
          <p:nvPr/>
        </p:nvSpPr>
        <p:spPr>
          <a:xfrm>
            <a:off x="381000" y="1298375"/>
            <a:ext cx="30000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WHAT IS IT?</a:t>
            </a:r>
            <a:endParaRPr sz="1200" b="1">
              <a:latin typeface="Roboto"/>
              <a:ea typeface="Roboto"/>
              <a:cs typeface="Roboto"/>
              <a:sym typeface="Roboto"/>
            </a:endParaRPr>
          </a:p>
        </p:txBody>
      </p:sp>
      <p:sp>
        <p:nvSpPr>
          <p:cNvPr id="281" name="Google Shape;281;p60"/>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0"/>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The Ultimate Container</a:t>
            </a:r>
            <a:endParaRPr sz="1800" b="1">
              <a:solidFill>
                <a:srgbClr val="DFE0E2"/>
              </a:solidFill>
            </a:endParaRPr>
          </a:p>
        </p:txBody>
      </p:sp>
      <p:sp>
        <p:nvSpPr>
          <p:cNvPr id="283" name="Google Shape;283;p60"/>
          <p:cNvSpPr txBox="1"/>
          <p:nvPr/>
        </p:nvSpPr>
        <p:spPr>
          <a:xfrm>
            <a:off x="457200" y="2134475"/>
            <a:ext cx="3256200" cy="14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400">
                <a:solidFill>
                  <a:srgbClr val="ADADAD"/>
                </a:solidFill>
                <a:latin typeface="Roboto"/>
                <a:ea typeface="Roboto"/>
                <a:cs typeface="Roboto"/>
                <a:sym typeface="Roboto"/>
              </a:rPr>
              <a:t>A </a:t>
            </a:r>
            <a:r>
              <a:rPr lang="en" sz="2400">
                <a:solidFill>
                  <a:schemeClr val="dk1"/>
                </a:solidFill>
                <a:latin typeface="Roboto"/>
                <a:ea typeface="Roboto"/>
                <a:cs typeface="Roboto"/>
                <a:sym typeface="Roboto"/>
              </a:rPr>
              <a:t>container</a:t>
            </a:r>
            <a:r>
              <a:rPr lang="en" sz="2400">
                <a:solidFill>
                  <a:srgbClr val="ADADAD"/>
                </a:solidFill>
                <a:latin typeface="Roboto"/>
                <a:ea typeface="Roboto"/>
                <a:cs typeface="Roboto"/>
                <a:sym typeface="Roboto"/>
              </a:rPr>
              <a:t> that supports styling and layout control</a:t>
            </a:r>
            <a:endParaRPr sz="2400">
              <a:solidFill>
                <a:srgbClr val="ADADAD"/>
              </a:solidFill>
              <a:latin typeface="Roboto"/>
              <a:ea typeface="Roboto"/>
              <a:cs typeface="Roboto"/>
              <a:sym typeface="Roboto"/>
            </a:endParaRPr>
          </a:p>
        </p:txBody>
      </p:sp>
      <p:sp>
        <p:nvSpPr>
          <p:cNvPr id="284" name="Google Shape;284;p60"/>
          <p:cNvSpPr txBox="1"/>
          <p:nvPr/>
        </p:nvSpPr>
        <p:spPr>
          <a:xfrm>
            <a:off x="4572000" y="2249800"/>
            <a:ext cx="4114800" cy="14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WHAT DOES IT EVEN CONTAIN?</a:t>
            </a:r>
            <a:endParaRPr i="1">
              <a:solidFill>
                <a:schemeClr val="dk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61"/>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View</a:t>
            </a:r>
            <a:endParaRPr>
              <a:latin typeface="Roboto Medium"/>
              <a:ea typeface="Roboto Medium"/>
              <a:cs typeface="Roboto Medium"/>
              <a:sym typeface="Roboto Medium"/>
            </a:endParaRPr>
          </a:p>
        </p:txBody>
      </p:sp>
      <p:sp>
        <p:nvSpPr>
          <p:cNvPr id="290" name="Google Shape;290;p61"/>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4DD0E1"/>
                </a:solidFill>
                <a:latin typeface="Roboto"/>
                <a:ea typeface="Roboto"/>
                <a:cs typeface="Roboto"/>
                <a:sym typeface="Roboto"/>
              </a:rPr>
              <a:t>  </a:t>
            </a:r>
            <a:endParaRPr>
              <a:solidFill>
                <a:srgbClr val="4DD0E1"/>
              </a:solidFill>
              <a:latin typeface="Roboto"/>
              <a:ea typeface="Roboto"/>
              <a:cs typeface="Roboto"/>
              <a:sym typeface="Roboto"/>
            </a:endParaRPr>
          </a:p>
        </p:txBody>
      </p:sp>
      <p:sp>
        <p:nvSpPr>
          <p:cNvPr id="291" name="Google Shape;291;p61"/>
          <p:cNvSpPr txBox="1"/>
          <p:nvPr/>
        </p:nvSpPr>
        <p:spPr>
          <a:xfrm>
            <a:off x="381000" y="1298375"/>
            <a:ext cx="30000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WHAT IS IT?</a:t>
            </a:r>
            <a:endParaRPr sz="1200" b="1">
              <a:latin typeface="Roboto"/>
              <a:ea typeface="Roboto"/>
              <a:cs typeface="Roboto"/>
              <a:sym typeface="Roboto"/>
            </a:endParaRPr>
          </a:p>
        </p:txBody>
      </p:sp>
      <p:sp>
        <p:nvSpPr>
          <p:cNvPr id="292" name="Google Shape;292;p61"/>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1"/>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The Ultimate Container</a:t>
            </a:r>
            <a:endParaRPr sz="1800" b="1">
              <a:solidFill>
                <a:srgbClr val="DFE0E2"/>
              </a:solidFill>
            </a:endParaRPr>
          </a:p>
        </p:txBody>
      </p:sp>
      <p:sp>
        <p:nvSpPr>
          <p:cNvPr id="294" name="Google Shape;294;p61"/>
          <p:cNvSpPr txBox="1"/>
          <p:nvPr/>
        </p:nvSpPr>
        <p:spPr>
          <a:xfrm>
            <a:off x="457200" y="2134475"/>
            <a:ext cx="3256200" cy="14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400">
                <a:solidFill>
                  <a:srgbClr val="ADADAD"/>
                </a:solidFill>
                <a:latin typeface="Roboto"/>
                <a:ea typeface="Roboto"/>
                <a:cs typeface="Roboto"/>
                <a:sym typeface="Roboto"/>
              </a:rPr>
              <a:t>A </a:t>
            </a:r>
            <a:r>
              <a:rPr lang="en" sz="2400">
                <a:solidFill>
                  <a:schemeClr val="dk1"/>
                </a:solidFill>
                <a:latin typeface="Roboto"/>
                <a:ea typeface="Roboto"/>
                <a:cs typeface="Roboto"/>
                <a:sym typeface="Roboto"/>
              </a:rPr>
              <a:t>container</a:t>
            </a:r>
            <a:r>
              <a:rPr lang="en" sz="2400">
                <a:solidFill>
                  <a:srgbClr val="ADADAD"/>
                </a:solidFill>
                <a:latin typeface="Roboto"/>
                <a:ea typeface="Roboto"/>
                <a:cs typeface="Roboto"/>
                <a:sym typeface="Roboto"/>
              </a:rPr>
              <a:t> that supports styling and layout control</a:t>
            </a:r>
            <a:endParaRPr sz="2400">
              <a:solidFill>
                <a:srgbClr val="ADADAD"/>
              </a:solidFill>
              <a:latin typeface="Roboto"/>
              <a:ea typeface="Roboto"/>
              <a:cs typeface="Roboto"/>
              <a:sym typeface="Roboto"/>
            </a:endParaRPr>
          </a:p>
        </p:txBody>
      </p:sp>
      <p:sp>
        <p:nvSpPr>
          <p:cNvPr id="295" name="Google Shape;295;p61"/>
          <p:cNvSpPr txBox="1"/>
          <p:nvPr/>
        </p:nvSpPr>
        <p:spPr>
          <a:xfrm>
            <a:off x="4572000" y="2249800"/>
            <a:ext cx="4114800" cy="14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2"/>
                </a:solidFill>
                <a:latin typeface="Roboto"/>
                <a:ea typeface="Roboto"/>
                <a:cs typeface="Roboto"/>
                <a:sym typeface="Roboto"/>
              </a:rPr>
              <a:t>WHAT DOES IT EVEN CONTAIN?</a:t>
            </a:r>
            <a:endParaRPr sz="1200" b="1">
              <a:solidFill>
                <a:schemeClr val="dk2"/>
              </a:solidFill>
              <a:latin typeface="Roboto"/>
              <a:ea typeface="Roboto"/>
              <a:cs typeface="Roboto"/>
              <a:sym typeface="Roboto"/>
            </a:endParaRPr>
          </a:p>
          <a:p>
            <a:pPr marL="0" lvl="0" indent="0" algn="l" rtl="0">
              <a:lnSpc>
                <a:spcPct val="115000"/>
              </a:lnSpc>
              <a:spcBef>
                <a:spcPts val="1600"/>
              </a:spcBef>
              <a:spcAft>
                <a:spcPts val="0"/>
              </a:spcAft>
              <a:buNone/>
            </a:pPr>
            <a:r>
              <a:rPr lang="en" sz="2400">
                <a:solidFill>
                  <a:schemeClr val="dk2"/>
                </a:solidFill>
                <a:latin typeface="Roboto"/>
                <a:ea typeface="Roboto"/>
                <a:cs typeface="Roboto"/>
                <a:sym typeface="Roboto"/>
              </a:rPr>
              <a:t>Other components</a:t>
            </a:r>
            <a:endParaRPr sz="2400">
              <a:solidFill>
                <a:schemeClr val="dk2"/>
              </a:solidFill>
              <a:latin typeface="Roboto"/>
              <a:ea typeface="Roboto"/>
              <a:cs typeface="Roboto"/>
              <a:sym typeface="Roboto"/>
            </a:endParaRPr>
          </a:p>
          <a:p>
            <a:pPr marL="0" lvl="0" indent="0" algn="l" rtl="0">
              <a:lnSpc>
                <a:spcPct val="115000"/>
              </a:lnSpc>
              <a:spcBef>
                <a:spcPts val="0"/>
              </a:spcBef>
              <a:spcAft>
                <a:spcPts val="1600"/>
              </a:spcAft>
              <a:buNone/>
            </a:pPr>
            <a:r>
              <a:rPr lang="en" i="1">
                <a:solidFill>
                  <a:schemeClr val="dk2"/>
                </a:solidFill>
                <a:latin typeface="Roboto"/>
                <a:ea typeface="Roboto"/>
                <a:cs typeface="Roboto"/>
                <a:sym typeface="Roboto"/>
              </a:rPr>
              <a:t>referred to as child components</a:t>
            </a:r>
            <a:endParaRPr i="1">
              <a:solidFill>
                <a:schemeClr val="dk2"/>
              </a:solidFill>
              <a:latin typeface="Roboto"/>
              <a:ea typeface="Roboto"/>
              <a:cs typeface="Roboto"/>
              <a:sym typeface="Roboto"/>
            </a:endParaRPr>
          </a:p>
        </p:txBody>
      </p:sp>
      <p:grpSp>
        <p:nvGrpSpPr>
          <p:cNvPr id="296" name="Google Shape;296;p61"/>
          <p:cNvGrpSpPr/>
          <p:nvPr/>
        </p:nvGrpSpPr>
        <p:grpSpPr>
          <a:xfrm>
            <a:off x="4572000" y="3340750"/>
            <a:ext cx="3704400" cy="1179875"/>
            <a:chOff x="4572000" y="3340750"/>
            <a:chExt cx="3704400" cy="1179875"/>
          </a:xfrm>
        </p:grpSpPr>
        <p:pic>
          <p:nvPicPr>
            <p:cNvPr id="297" name="Google Shape;297;p61"/>
            <p:cNvPicPr preferRelativeResize="0"/>
            <p:nvPr/>
          </p:nvPicPr>
          <p:blipFill rotWithShape="1">
            <a:blip r:embed="rId5">
              <a:alphaModFix/>
            </a:blip>
            <a:srcRect t="19678" b="23464"/>
            <a:stretch/>
          </p:blipFill>
          <p:spPr>
            <a:xfrm>
              <a:off x="6125775" y="3868275"/>
              <a:ext cx="1007250" cy="572699"/>
            </a:xfrm>
            <a:prstGeom prst="rect">
              <a:avLst/>
            </a:prstGeom>
            <a:noFill/>
            <a:ln w="9525" cap="flat" cmpd="sng">
              <a:solidFill>
                <a:srgbClr val="FF0000"/>
              </a:solidFill>
              <a:prstDash val="solid"/>
              <a:round/>
              <a:headEnd type="none" w="sm" len="sm"/>
              <a:tailEnd type="none" w="sm" len="sm"/>
            </a:ln>
          </p:spPr>
        </p:pic>
        <p:sp>
          <p:nvSpPr>
            <p:cNvPr id="298" name="Google Shape;298;p61"/>
            <p:cNvSpPr txBox="1"/>
            <p:nvPr/>
          </p:nvSpPr>
          <p:spPr>
            <a:xfrm>
              <a:off x="4572000" y="3340750"/>
              <a:ext cx="6114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DD0E1"/>
                  </a:solidFill>
                  <a:latin typeface="Roboto"/>
                  <a:ea typeface="Roboto"/>
                  <a:cs typeface="Roboto"/>
                  <a:sym typeface="Roboto"/>
                </a:rPr>
                <a:t>View</a:t>
              </a:r>
              <a:endParaRPr sz="1200">
                <a:solidFill>
                  <a:srgbClr val="4DD0E1"/>
                </a:solidFill>
                <a:latin typeface="Roboto"/>
                <a:ea typeface="Roboto"/>
                <a:cs typeface="Roboto"/>
                <a:sym typeface="Roboto"/>
              </a:endParaRPr>
            </a:p>
          </p:txBody>
        </p:sp>
        <p:sp>
          <p:nvSpPr>
            <p:cNvPr id="299" name="Google Shape;299;p61"/>
            <p:cNvSpPr/>
            <p:nvPr/>
          </p:nvSpPr>
          <p:spPr>
            <a:xfrm>
              <a:off x="4648200" y="3586425"/>
              <a:ext cx="3628200" cy="934200"/>
            </a:xfrm>
            <a:prstGeom prst="rect">
              <a:avLst/>
            </a:prstGeom>
            <a:solidFill>
              <a:srgbClr val="F1C23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900">
                <a:solidFill>
                  <a:srgbClr val="DFE0E2"/>
                </a:solidFill>
              </a:endParaRPr>
            </a:p>
          </p:txBody>
        </p:sp>
        <p:grpSp>
          <p:nvGrpSpPr>
            <p:cNvPr id="300" name="Google Shape;300;p61"/>
            <p:cNvGrpSpPr/>
            <p:nvPr/>
          </p:nvGrpSpPr>
          <p:grpSpPr>
            <a:xfrm>
              <a:off x="4779300" y="3586425"/>
              <a:ext cx="1027100" cy="845700"/>
              <a:chOff x="4806300" y="3401950"/>
              <a:chExt cx="1027100" cy="845700"/>
            </a:xfrm>
          </p:grpSpPr>
          <p:sp>
            <p:nvSpPr>
              <p:cNvPr id="301" name="Google Shape;301;p61"/>
              <p:cNvSpPr/>
              <p:nvPr/>
            </p:nvSpPr>
            <p:spPr>
              <a:xfrm>
                <a:off x="4875500" y="3674950"/>
                <a:ext cx="957900" cy="572700"/>
              </a:xfrm>
              <a:prstGeom prst="roundRect">
                <a:avLst>
                  <a:gd name="adj" fmla="val 0"/>
                </a:avLst>
              </a:prstGeom>
              <a:solidFill>
                <a:srgbClr val="FFFFFF">
                  <a:alpha val="5754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1"/>
              <p:cNvSpPr txBox="1"/>
              <p:nvPr/>
            </p:nvSpPr>
            <p:spPr>
              <a:xfrm>
                <a:off x="4806300" y="3401950"/>
                <a:ext cx="9579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0000"/>
                    </a:solidFill>
                    <a:latin typeface="Roboto"/>
                    <a:ea typeface="Roboto"/>
                    <a:cs typeface="Roboto"/>
                    <a:sym typeface="Roboto"/>
                  </a:rPr>
                  <a:t>View</a:t>
                </a:r>
                <a:endParaRPr sz="1200">
                  <a:solidFill>
                    <a:srgbClr val="FF0000"/>
                  </a:solidFill>
                  <a:latin typeface="Roboto"/>
                  <a:ea typeface="Roboto"/>
                  <a:cs typeface="Roboto"/>
                  <a:sym typeface="Roboto"/>
                </a:endParaRPr>
              </a:p>
            </p:txBody>
          </p:sp>
        </p:grpSp>
        <p:grpSp>
          <p:nvGrpSpPr>
            <p:cNvPr id="303" name="Google Shape;303;p61"/>
            <p:cNvGrpSpPr/>
            <p:nvPr/>
          </p:nvGrpSpPr>
          <p:grpSpPr>
            <a:xfrm>
              <a:off x="5911950" y="3586425"/>
              <a:ext cx="1027100" cy="845700"/>
              <a:chOff x="4806300" y="3401950"/>
              <a:chExt cx="1027100" cy="845700"/>
            </a:xfrm>
          </p:grpSpPr>
          <p:sp>
            <p:nvSpPr>
              <p:cNvPr id="304" name="Google Shape;304;p61"/>
              <p:cNvSpPr/>
              <p:nvPr/>
            </p:nvSpPr>
            <p:spPr>
              <a:xfrm>
                <a:off x="4875500" y="3674950"/>
                <a:ext cx="957900" cy="572700"/>
              </a:xfrm>
              <a:prstGeom prst="roundRect">
                <a:avLst>
                  <a:gd name="adj" fmla="val 0"/>
                </a:avLst>
              </a:prstGeom>
              <a:solidFill>
                <a:srgbClr val="FFFFFF">
                  <a:alpha val="5754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Hello!</a:t>
                </a:r>
                <a:endParaRPr>
                  <a:solidFill>
                    <a:schemeClr val="dk1"/>
                  </a:solidFill>
                  <a:latin typeface="Roboto"/>
                  <a:ea typeface="Roboto"/>
                  <a:cs typeface="Roboto"/>
                  <a:sym typeface="Roboto"/>
                </a:endParaRPr>
              </a:p>
            </p:txBody>
          </p:sp>
          <p:sp>
            <p:nvSpPr>
              <p:cNvPr id="305" name="Google Shape;305;p61"/>
              <p:cNvSpPr txBox="1"/>
              <p:nvPr/>
            </p:nvSpPr>
            <p:spPr>
              <a:xfrm>
                <a:off x="4806300" y="3401950"/>
                <a:ext cx="9579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0000"/>
                    </a:solidFill>
                    <a:latin typeface="Roboto"/>
                    <a:ea typeface="Roboto"/>
                    <a:cs typeface="Roboto"/>
                    <a:sym typeface="Roboto"/>
                  </a:rPr>
                  <a:t>Text</a:t>
                </a:r>
                <a:endParaRPr sz="1200">
                  <a:solidFill>
                    <a:srgbClr val="FF0000"/>
                  </a:solidFill>
                  <a:latin typeface="Roboto"/>
                  <a:ea typeface="Roboto"/>
                  <a:cs typeface="Roboto"/>
                  <a:sym typeface="Roboto"/>
                </a:endParaRPr>
              </a:p>
            </p:txBody>
          </p:sp>
        </p:grpSp>
        <p:sp>
          <p:nvSpPr>
            <p:cNvPr id="306" name="Google Shape;306;p61"/>
            <p:cNvSpPr txBox="1"/>
            <p:nvPr/>
          </p:nvSpPr>
          <p:spPr>
            <a:xfrm>
              <a:off x="7044600" y="3586425"/>
              <a:ext cx="10857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0000"/>
                  </a:solidFill>
                  <a:latin typeface="Roboto"/>
                  <a:ea typeface="Roboto"/>
                  <a:cs typeface="Roboto"/>
                  <a:sym typeface="Roboto"/>
                </a:rPr>
                <a:t>Image</a:t>
              </a:r>
              <a:endParaRPr sz="1200">
                <a:solidFill>
                  <a:srgbClr val="FF0000"/>
                </a:solidFill>
                <a:latin typeface="Roboto"/>
                <a:ea typeface="Roboto"/>
                <a:cs typeface="Roboto"/>
                <a:sym typeface="Roboto"/>
              </a:endParaRPr>
            </a:p>
          </p:txBody>
        </p:sp>
        <p:sp>
          <p:nvSpPr>
            <p:cNvPr id="307" name="Google Shape;307;p61"/>
            <p:cNvSpPr/>
            <p:nvPr/>
          </p:nvSpPr>
          <p:spPr>
            <a:xfrm>
              <a:off x="7113800" y="3859425"/>
              <a:ext cx="957900" cy="572700"/>
            </a:xfrm>
            <a:prstGeom prst="roundRect">
              <a:avLst>
                <a:gd name="adj" fmla="val 0"/>
              </a:avLst>
            </a:prstGeom>
            <a:solidFill>
              <a:srgbClr val="FFFFFF">
                <a:alpha val="5754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8" name="Google Shape;308;p61"/>
            <p:cNvPicPr preferRelativeResize="0"/>
            <p:nvPr/>
          </p:nvPicPr>
          <p:blipFill>
            <a:blip r:embed="rId6">
              <a:alphaModFix/>
            </a:blip>
            <a:stretch>
              <a:fillRect/>
            </a:stretch>
          </p:blipFill>
          <p:spPr>
            <a:xfrm>
              <a:off x="7346925" y="3914112"/>
              <a:ext cx="481025" cy="481025"/>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62"/>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View </a:t>
            </a:r>
            <a:endParaRPr>
              <a:latin typeface="Roboto Medium"/>
              <a:ea typeface="Roboto Medium"/>
              <a:cs typeface="Roboto Medium"/>
              <a:sym typeface="Roboto Medium"/>
            </a:endParaRPr>
          </a:p>
        </p:txBody>
      </p:sp>
      <p:sp>
        <p:nvSpPr>
          <p:cNvPr id="314" name="Google Shape;314;p62"/>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4DD0E1"/>
                </a:solidFill>
                <a:latin typeface="Roboto"/>
                <a:ea typeface="Roboto"/>
                <a:cs typeface="Roboto"/>
                <a:sym typeface="Roboto"/>
              </a:rPr>
              <a:t>  </a:t>
            </a:r>
            <a:endParaRPr>
              <a:solidFill>
                <a:srgbClr val="4DD0E1"/>
              </a:solidFill>
              <a:latin typeface="Roboto"/>
              <a:ea typeface="Roboto"/>
              <a:cs typeface="Roboto"/>
              <a:sym typeface="Roboto"/>
            </a:endParaRPr>
          </a:p>
        </p:txBody>
      </p:sp>
      <p:sp>
        <p:nvSpPr>
          <p:cNvPr id="315" name="Google Shape;315;p62"/>
          <p:cNvSpPr txBox="1"/>
          <p:nvPr/>
        </p:nvSpPr>
        <p:spPr>
          <a:xfrm>
            <a:off x="381000" y="1298375"/>
            <a:ext cx="30000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COMMON USES</a:t>
            </a:r>
            <a:endParaRPr sz="1200" b="1">
              <a:latin typeface="Roboto"/>
              <a:ea typeface="Roboto"/>
              <a:cs typeface="Roboto"/>
              <a:sym typeface="Roboto"/>
            </a:endParaRPr>
          </a:p>
        </p:txBody>
      </p:sp>
      <p:sp>
        <p:nvSpPr>
          <p:cNvPr id="316" name="Google Shape;316;p62"/>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2"/>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The Ultimate Container</a:t>
            </a:r>
            <a:endParaRPr sz="1800" b="1">
              <a:solidFill>
                <a:srgbClr val="DFE0E2"/>
              </a:solidFill>
            </a:endParaRPr>
          </a:p>
        </p:txBody>
      </p:sp>
      <p:grpSp>
        <p:nvGrpSpPr>
          <p:cNvPr id="318" name="Google Shape;318;p62"/>
          <p:cNvGrpSpPr/>
          <p:nvPr/>
        </p:nvGrpSpPr>
        <p:grpSpPr>
          <a:xfrm>
            <a:off x="457200" y="1971925"/>
            <a:ext cx="1489650" cy="1959000"/>
            <a:chOff x="885200" y="1971925"/>
            <a:chExt cx="1489650" cy="1959000"/>
          </a:xfrm>
        </p:grpSpPr>
        <p:sp>
          <p:nvSpPr>
            <p:cNvPr id="319" name="Google Shape;319;p62"/>
            <p:cNvSpPr txBox="1"/>
            <p:nvPr/>
          </p:nvSpPr>
          <p:spPr>
            <a:xfrm>
              <a:off x="885350" y="3537625"/>
              <a:ext cx="1489500" cy="39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555555"/>
                  </a:solidFill>
                  <a:latin typeface="Roboto"/>
                  <a:ea typeface="Roboto"/>
                  <a:cs typeface="Roboto"/>
                  <a:sym typeface="Roboto"/>
                </a:rPr>
                <a:t>Wrap images</a:t>
              </a:r>
              <a:endParaRPr>
                <a:solidFill>
                  <a:srgbClr val="555555"/>
                </a:solidFill>
                <a:latin typeface="Roboto"/>
                <a:ea typeface="Roboto"/>
                <a:cs typeface="Roboto"/>
                <a:sym typeface="Roboto"/>
              </a:endParaRPr>
            </a:p>
          </p:txBody>
        </p:sp>
        <p:pic>
          <p:nvPicPr>
            <p:cNvPr id="320" name="Google Shape;320;p62"/>
            <p:cNvPicPr preferRelativeResize="0"/>
            <p:nvPr/>
          </p:nvPicPr>
          <p:blipFill>
            <a:blip r:embed="rId5">
              <a:alphaModFix/>
            </a:blip>
            <a:stretch>
              <a:fillRect/>
            </a:stretch>
          </p:blipFill>
          <p:spPr>
            <a:xfrm>
              <a:off x="885200" y="1971925"/>
              <a:ext cx="1489501" cy="1489501"/>
            </a:xfrm>
            <a:prstGeom prst="rect">
              <a:avLst/>
            </a:prstGeom>
            <a:noFill/>
            <a:ln w="9525" cap="flat" cmpd="sng">
              <a:solidFill>
                <a:srgbClr val="FF0000"/>
              </a:solidFill>
              <a:prstDash val="solid"/>
              <a:round/>
              <a:headEnd type="none" w="sm" len="sm"/>
              <a:tailEnd type="none" w="sm" len="sm"/>
            </a:ln>
          </p:spPr>
        </p:pic>
      </p:grpSp>
      <p:grpSp>
        <p:nvGrpSpPr>
          <p:cNvPr id="321" name="Google Shape;321;p62"/>
          <p:cNvGrpSpPr/>
          <p:nvPr/>
        </p:nvGrpSpPr>
        <p:grpSpPr>
          <a:xfrm>
            <a:off x="2214275" y="1980900"/>
            <a:ext cx="2550750" cy="1959000"/>
            <a:chOff x="2784000" y="1971925"/>
            <a:chExt cx="2550750" cy="1959000"/>
          </a:xfrm>
        </p:grpSpPr>
        <p:sp>
          <p:nvSpPr>
            <p:cNvPr id="322" name="Google Shape;322;p62"/>
            <p:cNvSpPr txBox="1"/>
            <p:nvPr/>
          </p:nvSpPr>
          <p:spPr>
            <a:xfrm>
              <a:off x="2784000" y="3537625"/>
              <a:ext cx="2550600" cy="39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555555"/>
                  </a:solidFill>
                  <a:latin typeface="Roboto"/>
                  <a:ea typeface="Roboto"/>
                  <a:cs typeface="Roboto"/>
                  <a:sym typeface="Roboto"/>
                </a:rPr>
                <a:t>Background</a:t>
              </a:r>
              <a:endParaRPr>
                <a:solidFill>
                  <a:srgbClr val="555555"/>
                </a:solidFill>
                <a:latin typeface="Roboto"/>
                <a:ea typeface="Roboto"/>
                <a:cs typeface="Roboto"/>
                <a:sym typeface="Roboto"/>
              </a:endParaRPr>
            </a:p>
          </p:txBody>
        </p:sp>
        <p:sp>
          <p:nvSpPr>
            <p:cNvPr id="323" name="Google Shape;323;p62"/>
            <p:cNvSpPr/>
            <p:nvPr/>
          </p:nvSpPr>
          <p:spPr>
            <a:xfrm>
              <a:off x="2784150" y="1971925"/>
              <a:ext cx="2550600" cy="1489500"/>
            </a:xfrm>
            <a:prstGeom prst="rect">
              <a:avLst/>
            </a:prstGeom>
            <a:solidFill>
              <a:srgbClr val="ADADAD"/>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900">
                <a:solidFill>
                  <a:srgbClr val="FFFFFF"/>
                </a:solidFill>
              </a:endParaRPr>
            </a:p>
          </p:txBody>
        </p:sp>
      </p:grpSp>
      <p:sp>
        <p:nvSpPr>
          <p:cNvPr id="324" name="Google Shape;324;p62"/>
          <p:cNvSpPr/>
          <p:nvPr/>
        </p:nvSpPr>
        <p:spPr>
          <a:xfrm>
            <a:off x="2424200" y="2188975"/>
            <a:ext cx="2130900" cy="1051200"/>
          </a:xfrm>
          <a:prstGeom prst="rect">
            <a:avLst/>
          </a:prstGeom>
          <a:solidFill>
            <a:srgbClr val="4DD0E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r>
              <a:rPr lang="en" b="1">
                <a:solidFill>
                  <a:srgbClr val="FFFFFF"/>
                </a:solidFill>
                <a:latin typeface="Helvetica Neue"/>
                <a:ea typeface="Helvetica Neue"/>
                <a:cs typeface="Helvetica Neue"/>
                <a:sym typeface="Helvetica Neue"/>
              </a:rPr>
              <a:t>Overview</a:t>
            </a:r>
            <a:endParaRPr b="1">
              <a:solidFill>
                <a:srgbClr val="FFFFFF"/>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 sz="900">
                <a:solidFill>
                  <a:srgbClr val="FFFFFF"/>
                </a:solidFill>
                <a:latin typeface="Helvetica Neue"/>
                <a:ea typeface="Helvetica Neue"/>
                <a:cs typeface="Helvetica Neue"/>
                <a:sym typeface="Helvetica Neue"/>
              </a:rPr>
              <a:t>This course teaches the fundamentals of cross-platform mobile application development with a focus on the React Native framework (RN).</a:t>
            </a:r>
            <a:endParaRPr sz="900">
              <a:solidFill>
                <a:srgbClr val="FFFFFF"/>
              </a:solidFill>
            </a:endParaRPr>
          </a:p>
        </p:txBody>
      </p:sp>
      <p:sp>
        <p:nvSpPr>
          <p:cNvPr id="325" name="Google Shape;325;p62"/>
          <p:cNvSpPr txBox="1"/>
          <p:nvPr/>
        </p:nvSpPr>
        <p:spPr>
          <a:xfrm>
            <a:off x="5032520" y="3537625"/>
            <a:ext cx="3663300" cy="39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555555"/>
                </a:solidFill>
                <a:latin typeface="Roboto"/>
                <a:ea typeface="Roboto"/>
                <a:cs typeface="Roboto"/>
                <a:sym typeface="Roboto"/>
              </a:rPr>
              <a:t>Layout Control</a:t>
            </a:r>
            <a:endParaRPr>
              <a:solidFill>
                <a:srgbClr val="555555"/>
              </a:solidFill>
              <a:latin typeface="Roboto"/>
              <a:ea typeface="Roboto"/>
              <a:cs typeface="Roboto"/>
              <a:sym typeface="Roboto"/>
            </a:endParaRPr>
          </a:p>
        </p:txBody>
      </p:sp>
      <p:sp>
        <p:nvSpPr>
          <p:cNvPr id="326" name="Google Shape;326;p62"/>
          <p:cNvSpPr/>
          <p:nvPr/>
        </p:nvSpPr>
        <p:spPr>
          <a:xfrm>
            <a:off x="5032735" y="1971925"/>
            <a:ext cx="3663300" cy="14895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900">
              <a:solidFill>
                <a:srgbClr val="DFE0E2"/>
              </a:solidFill>
            </a:endParaRPr>
          </a:p>
        </p:txBody>
      </p:sp>
      <p:sp>
        <p:nvSpPr>
          <p:cNvPr id="327" name="Google Shape;327;p62"/>
          <p:cNvSpPr/>
          <p:nvPr/>
        </p:nvSpPr>
        <p:spPr>
          <a:xfrm>
            <a:off x="5247275" y="2121900"/>
            <a:ext cx="438300" cy="572700"/>
          </a:xfrm>
          <a:prstGeom prst="roundRect">
            <a:avLst>
              <a:gd name="adj" fmla="val 0"/>
            </a:avLst>
          </a:prstGeom>
          <a:solidFill>
            <a:srgbClr val="FFFFFF">
              <a:alpha val="5754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2"/>
          <p:cNvSpPr/>
          <p:nvPr/>
        </p:nvSpPr>
        <p:spPr>
          <a:xfrm>
            <a:off x="5791775" y="2121900"/>
            <a:ext cx="1483200" cy="572700"/>
          </a:xfrm>
          <a:prstGeom prst="roundRect">
            <a:avLst>
              <a:gd name="adj" fmla="val 0"/>
            </a:avLst>
          </a:prstGeom>
          <a:solidFill>
            <a:srgbClr val="FFFFFF">
              <a:alpha val="5754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2"/>
          <p:cNvSpPr/>
          <p:nvPr/>
        </p:nvSpPr>
        <p:spPr>
          <a:xfrm>
            <a:off x="7425275" y="2121900"/>
            <a:ext cx="1062600" cy="572700"/>
          </a:xfrm>
          <a:prstGeom prst="roundRect">
            <a:avLst>
              <a:gd name="adj" fmla="val 0"/>
            </a:avLst>
          </a:prstGeom>
          <a:solidFill>
            <a:srgbClr val="FFFFFF">
              <a:alpha val="5754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2"/>
          <p:cNvSpPr/>
          <p:nvPr/>
        </p:nvSpPr>
        <p:spPr>
          <a:xfrm>
            <a:off x="5244125" y="2829775"/>
            <a:ext cx="1510500" cy="460500"/>
          </a:xfrm>
          <a:prstGeom prst="roundRect">
            <a:avLst>
              <a:gd name="adj" fmla="val 0"/>
            </a:avLst>
          </a:prstGeom>
          <a:solidFill>
            <a:srgbClr val="FFFFFF">
              <a:alpha val="5754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2"/>
          <p:cNvSpPr/>
          <p:nvPr/>
        </p:nvSpPr>
        <p:spPr>
          <a:xfrm>
            <a:off x="6880775" y="2829775"/>
            <a:ext cx="1607100" cy="460500"/>
          </a:xfrm>
          <a:prstGeom prst="roundRect">
            <a:avLst>
              <a:gd name="adj" fmla="val 0"/>
            </a:avLst>
          </a:prstGeom>
          <a:solidFill>
            <a:srgbClr val="FFFFFF">
              <a:alpha val="5754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63"/>
          <p:cNvSpPr/>
          <p:nvPr/>
        </p:nvSpPr>
        <p:spPr>
          <a:xfrm>
            <a:off x="0" y="1660813"/>
            <a:ext cx="9144000" cy="19836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3"/>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F2F0F5"/>
                </a:solidFill>
                <a:latin typeface="Roboto"/>
                <a:ea typeface="Roboto"/>
                <a:cs typeface="Roboto"/>
                <a:sym typeface="Roboto"/>
              </a:rPr>
              <a:t> </a:t>
            </a:r>
            <a:endParaRPr sz="1300" b="1">
              <a:solidFill>
                <a:srgbClr val="F0F3F3"/>
              </a:solidFill>
              <a:latin typeface="Roboto"/>
              <a:ea typeface="Roboto"/>
              <a:cs typeface="Roboto"/>
              <a:sym typeface="Roboto"/>
            </a:endParaRPr>
          </a:p>
        </p:txBody>
      </p:sp>
      <p:sp>
        <p:nvSpPr>
          <p:cNvPr id="338" name="Google Shape;338;p63"/>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Text</a:t>
            </a:r>
            <a:endParaRPr>
              <a:latin typeface="Roboto Medium"/>
              <a:ea typeface="Roboto Medium"/>
              <a:cs typeface="Roboto Medium"/>
              <a:sym typeface="Roboto Medium"/>
            </a:endParaRPr>
          </a:p>
        </p:txBody>
      </p:sp>
      <p:sp>
        <p:nvSpPr>
          <p:cNvPr id="339" name="Google Shape;339;p63"/>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Plain Old Text</a:t>
            </a:r>
            <a:endParaRPr sz="1800" b="1">
              <a:solidFill>
                <a:srgbClr val="DFE0E2"/>
              </a:solidFill>
            </a:endParaRPr>
          </a:p>
        </p:txBody>
      </p:sp>
      <p:sp>
        <p:nvSpPr>
          <p:cNvPr id="340" name="Google Shape;340;p63"/>
          <p:cNvSpPr txBox="1"/>
          <p:nvPr/>
        </p:nvSpPr>
        <p:spPr>
          <a:xfrm>
            <a:off x="457200" y="2134475"/>
            <a:ext cx="3256200" cy="14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400">
                <a:solidFill>
                  <a:schemeClr val="dk1"/>
                </a:solidFill>
                <a:latin typeface="Roboto"/>
                <a:ea typeface="Roboto"/>
                <a:cs typeface="Roboto"/>
                <a:sym typeface="Roboto"/>
              </a:rPr>
              <a:t>A container that displays text</a:t>
            </a:r>
            <a:endParaRPr sz="2400">
              <a:solidFill>
                <a:schemeClr val="dk1"/>
              </a:solidFill>
              <a:latin typeface="Roboto"/>
              <a:ea typeface="Roboto"/>
              <a:cs typeface="Roboto"/>
              <a:sym typeface="Roboto"/>
            </a:endParaRPr>
          </a:p>
        </p:txBody>
      </p:sp>
      <p:sp>
        <p:nvSpPr>
          <p:cNvPr id="341" name="Google Shape;341;p63"/>
          <p:cNvSpPr txBox="1"/>
          <p:nvPr/>
        </p:nvSpPr>
        <p:spPr>
          <a:xfrm>
            <a:off x="381000" y="1298375"/>
            <a:ext cx="83058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WHAT IS IT?</a:t>
            </a:r>
            <a:endParaRPr>
              <a:latin typeface="Roboto"/>
              <a:ea typeface="Roboto"/>
              <a:cs typeface="Roboto"/>
              <a:sym typeface="Roboto"/>
            </a:endParaRPr>
          </a:p>
        </p:txBody>
      </p:sp>
      <p:sp>
        <p:nvSpPr>
          <p:cNvPr id="342" name="Google Shape;342;p63"/>
          <p:cNvSpPr/>
          <p:nvPr/>
        </p:nvSpPr>
        <p:spPr>
          <a:xfrm>
            <a:off x="4572000" y="2392450"/>
            <a:ext cx="3194100" cy="1543800"/>
          </a:xfrm>
          <a:prstGeom prst="roundRect">
            <a:avLst>
              <a:gd name="adj" fmla="val 0"/>
            </a:avLst>
          </a:prstGeom>
          <a:solidFill>
            <a:srgbClr val="FFFFFF">
              <a:alpha val="57540"/>
            </a:srgbClr>
          </a:solid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000">
              <a:latin typeface="Roboto"/>
              <a:ea typeface="Roboto"/>
              <a:cs typeface="Roboto"/>
              <a:sym typeface="Roboto"/>
            </a:endParaRPr>
          </a:p>
        </p:txBody>
      </p:sp>
      <p:sp>
        <p:nvSpPr>
          <p:cNvPr id="343" name="Google Shape;343;p63"/>
          <p:cNvSpPr txBox="1"/>
          <p:nvPr/>
        </p:nvSpPr>
        <p:spPr>
          <a:xfrm>
            <a:off x="4495800" y="2134475"/>
            <a:ext cx="9579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0000"/>
                </a:solidFill>
                <a:latin typeface="Roboto"/>
                <a:ea typeface="Roboto"/>
                <a:cs typeface="Roboto"/>
                <a:sym typeface="Roboto"/>
              </a:rPr>
              <a:t>Text</a:t>
            </a:r>
            <a:endParaRPr sz="1200">
              <a:solidFill>
                <a:srgbClr val="FF0000"/>
              </a:solidFill>
              <a:latin typeface="Roboto"/>
              <a:ea typeface="Roboto"/>
              <a:cs typeface="Roboto"/>
              <a:sym typeface="Roboto"/>
            </a:endParaRPr>
          </a:p>
        </p:txBody>
      </p:sp>
      <p:sp>
        <p:nvSpPr>
          <p:cNvPr id="344" name="Google Shape;344;p63"/>
          <p:cNvSpPr txBox="1"/>
          <p:nvPr/>
        </p:nvSpPr>
        <p:spPr>
          <a:xfrm>
            <a:off x="457200" y="3644425"/>
            <a:ext cx="3867000" cy="74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b="1" i="1">
                <a:solidFill>
                  <a:schemeClr val="dk1"/>
                </a:solidFill>
                <a:latin typeface="Roboto"/>
                <a:ea typeface="Roboto"/>
                <a:cs typeface="Roboto"/>
                <a:sym typeface="Roboto"/>
              </a:rPr>
              <a:t>NOTE</a:t>
            </a:r>
            <a:r>
              <a:rPr lang="en" sz="1800" i="1">
                <a:solidFill>
                  <a:schemeClr val="dk1"/>
                </a:solidFill>
                <a:latin typeface="Roboto"/>
                <a:ea typeface="Roboto"/>
                <a:cs typeface="Roboto"/>
                <a:sym typeface="Roboto"/>
              </a:rPr>
              <a:t>: </a:t>
            </a:r>
            <a:r>
              <a:rPr lang="en" i="1">
                <a:solidFill>
                  <a:schemeClr val="dk1"/>
                </a:solidFill>
                <a:latin typeface="Roboto"/>
                <a:ea typeface="Roboto"/>
                <a:cs typeface="Roboto"/>
                <a:sym typeface="Roboto"/>
              </a:rPr>
              <a:t>All text must be wrapped in a text component.</a:t>
            </a:r>
            <a:endParaRPr i="1">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64"/>
          <p:cNvSpPr/>
          <p:nvPr/>
        </p:nvSpPr>
        <p:spPr>
          <a:xfrm>
            <a:off x="0" y="1660813"/>
            <a:ext cx="9144000" cy="19836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4"/>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F2F0F5"/>
                </a:solidFill>
                <a:latin typeface="Roboto"/>
                <a:ea typeface="Roboto"/>
                <a:cs typeface="Roboto"/>
                <a:sym typeface="Roboto"/>
              </a:rPr>
              <a:t> </a:t>
            </a:r>
            <a:endParaRPr sz="1300" b="1">
              <a:solidFill>
                <a:srgbClr val="F0F3F3"/>
              </a:solidFill>
              <a:latin typeface="Roboto"/>
              <a:ea typeface="Roboto"/>
              <a:cs typeface="Roboto"/>
              <a:sym typeface="Roboto"/>
            </a:endParaRPr>
          </a:p>
        </p:txBody>
      </p:sp>
      <p:sp>
        <p:nvSpPr>
          <p:cNvPr id="351" name="Google Shape;351;p64"/>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Image</a:t>
            </a:r>
            <a:endParaRPr>
              <a:latin typeface="Roboto Medium"/>
              <a:ea typeface="Roboto Medium"/>
              <a:cs typeface="Roboto Medium"/>
              <a:sym typeface="Roboto Medium"/>
            </a:endParaRPr>
          </a:p>
        </p:txBody>
      </p:sp>
      <p:sp>
        <p:nvSpPr>
          <p:cNvPr id="352" name="Google Shape;352;p64"/>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JPG, PNG, GIF, etc.</a:t>
            </a:r>
            <a:endParaRPr sz="1800" b="1">
              <a:solidFill>
                <a:srgbClr val="DFE0E2"/>
              </a:solidFill>
            </a:endParaRPr>
          </a:p>
        </p:txBody>
      </p:sp>
      <p:sp>
        <p:nvSpPr>
          <p:cNvPr id="353" name="Google Shape;353;p64"/>
          <p:cNvSpPr txBox="1"/>
          <p:nvPr/>
        </p:nvSpPr>
        <p:spPr>
          <a:xfrm>
            <a:off x="457200" y="2134475"/>
            <a:ext cx="3256200" cy="14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400">
                <a:solidFill>
                  <a:schemeClr val="dk1"/>
                </a:solidFill>
                <a:latin typeface="Roboto"/>
                <a:ea typeface="Roboto"/>
                <a:cs typeface="Roboto"/>
                <a:sym typeface="Roboto"/>
              </a:rPr>
              <a:t>A container that displays images</a:t>
            </a:r>
            <a:endParaRPr sz="2400">
              <a:solidFill>
                <a:schemeClr val="dk1"/>
              </a:solidFill>
              <a:latin typeface="Roboto"/>
              <a:ea typeface="Roboto"/>
              <a:cs typeface="Roboto"/>
              <a:sym typeface="Roboto"/>
            </a:endParaRPr>
          </a:p>
        </p:txBody>
      </p:sp>
      <p:sp>
        <p:nvSpPr>
          <p:cNvPr id="354" name="Google Shape;354;p64"/>
          <p:cNvSpPr txBox="1"/>
          <p:nvPr/>
        </p:nvSpPr>
        <p:spPr>
          <a:xfrm>
            <a:off x="381000" y="1298375"/>
            <a:ext cx="83058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WHAT IS IT?</a:t>
            </a:r>
            <a:endParaRPr>
              <a:latin typeface="Roboto"/>
              <a:ea typeface="Roboto"/>
              <a:cs typeface="Roboto"/>
              <a:sym typeface="Roboto"/>
            </a:endParaRPr>
          </a:p>
        </p:txBody>
      </p:sp>
      <p:sp>
        <p:nvSpPr>
          <p:cNvPr id="355" name="Google Shape;355;p64"/>
          <p:cNvSpPr txBox="1"/>
          <p:nvPr/>
        </p:nvSpPr>
        <p:spPr>
          <a:xfrm>
            <a:off x="4509225" y="1816775"/>
            <a:ext cx="9579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0000"/>
                </a:solidFill>
                <a:latin typeface="Roboto"/>
                <a:ea typeface="Roboto"/>
                <a:cs typeface="Roboto"/>
                <a:sym typeface="Roboto"/>
              </a:rPr>
              <a:t>Image</a:t>
            </a:r>
            <a:endParaRPr sz="1200">
              <a:solidFill>
                <a:srgbClr val="FF0000"/>
              </a:solidFill>
              <a:latin typeface="Roboto"/>
              <a:ea typeface="Roboto"/>
              <a:cs typeface="Roboto"/>
              <a:sym typeface="Roboto"/>
            </a:endParaRPr>
          </a:p>
        </p:txBody>
      </p:sp>
      <p:sp>
        <p:nvSpPr>
          <p:cNvPr id="356" name="Google Shape;356;p64"/>
          <p:cNvSpPr txBox="1"/>
          <p:nvPr/>
        </p:nvSpPr>
        <p:spPr>
          <a:xfrm>
            <a:off x="457200" y="3644425"/>
            <a:ext cx="8229600" cy="74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i="1">
                <a:solidFill>
                  <a:schemeClr val="dk1"/>
                </a:solidFill>
                <a:latin typeface="Roboto"/>
                <a:ea typeface="Roboto"/>
                <a:cs typeface="Roboto"/>
                <a:sym typeface="Roboto"/>
              </a:rPr>
              <a:t>Currently supported formats: </a:t>
            </a:r>
            <a:r>
              <a:rPr lang="en">
                <a:solidFill>
                  <a:schemeClr val="dk1"/>
                </a:solidFill>
                <a:latin typeface="Roboto Mono"/>
                <a:ea typeface="Roboto Mono"/>
                <a:cs typeface="Roboto Mono"/>
                <a:sym typeface="Roboto Mono"/>
              </a:rPr>
              <a:t>png</a:t>
            </a:r>
            <a:r>
              <a:rPr lang="en" i="1">
                <a:solidFill>
                  <a:schemeClr val="dk1"/>
                </a:solidFill>
                <a:latin typeface="Roboto"/>
                <a:ea typeface="Roboto"/>
                <a:cs typeface="Roboto"/>
                <a:sym typeface="Roboto"/>
              </a:rPr>
              <a:t>, </a:t>
            </a:r>
            <a:r>
              <a:rPr lang="en">
                <a:solidFill>
                  <a:schemeClr val="dk1"/>
                </a:solidFill>
                <a:latin typeface="Roboto Mono"/>
                <a:ea typeface="Roboto Mono"/>
                <a:cs typeface="Roboto Mono"/>
                <a:sym typeface="Roboto Mono"/>
              </a:rPr>
              <a:t>jpg</a:t>
            </a:r>
            <a:r>
              <a:rPr lang="en" i="1">
                <a:solidFill>
                  <a:schemeClr val="dk1"/>
                </a:solidFill>
                <a:latin typeface="Roboto"/>
                <a:ea typeface="Roboto"/>
                <a:cs typeface="Roboto"/>
                <a:sym typeface="Roboto"/>
              </a:rPr>
              <a:t>, </a:t>
            </a:r>
            <a:r>
              <a:rPr lang="en">
                <a:solidFill>
                  <a:schemeClr val="dk1"/>
                </a:solidFill>
                <a:latin typeface="Roboto Mono"/>
                <a:ea typeface="Roboto Mono"/>
                <a:cs typeface="Roboto Mono"/>
                <a:sym typeface="Roboto Mono"/>
              </a:rPr>
              <a:t>jpeg</a:t>
            </a:r>
            <a:r>
              <a:rPr lang="en" i="1">
                <a:solidFill>
                  <a:schemeClr val="dk1"/>
                </a:solidFill>
                <a:latin typeface="Roboto"/>
                <a:ea typeface="Roboto"/>
                <a:cs typeface="Roboto"/>
                <a:sym typeface="Roboto"/>
              </a:rPr>
              <a:t>, </a:t>
            </a:r>
            <a:r>
              <a:rPr lang="en">
                <a:solidFill>
                  <a:schemeClr val="dk1"/>
                </a:solidFill>
                <a:latin typeface="Roboto Mono"/>
                <a:ea typeface="Roboto Mono"/>
                <a:cs typeface="Roboto Mono"/>
                <a:sym typeface="Roboto Mono"/>
              </a:rPr>
              <a:t>bmp</a:t>
            </a:r>
            <a:r>
              <a:rPr lang="en" i="1">
                <a:solidFill>
                  <a:schemeClr val="dk1"/>
                </a:solidFill>
                <a:latin typeface="Roboto"/>
                <a:ea typeface="Roboto"/>
                <a:cs typeface="Roboto"/>
                <a:sym typeface="Roboto"/>
              </a:rPr>
              <a:t>, </a:t>
            </a:r>
            <a:r>
              <a:rPr lang="en">
                <a:solidFill>
                  <a:schemeClr val="dk1"/>
                </a:solidFill>
                <a:latin typeface="Roboto Mono"/>
                <a:ea typeface="Roboto Mono"/>
                <a:cs typeface="Roboto Mono"/>
                <a:sym typeface="Roboto Mono"/>
              </a:rPr>
              <a:t>gif</a:t>
            </a:r>
            <a:r>
              <a:rPr lang="en" i="1">
                <a:solidFill>
                  <a:schemeClr val="dk1"/>
                </a:solidFill>
                <a:latin typeface="Roboto"/>
                <a:ea typeface="Roboto"/>
                <a:cs typeface="Roboto"/>
                <a:sym typeface="Roboto"/>
              </a:rPr>
              <a:t>, </a:t>
            </a:r>
            <a:r>
              <a:rPr lang="en">
                <a:solidFill>
                  <a:schemeClr val="dk1"/>
                </a:solidFill>
                <a:latin typeface="Roboto Mono"/>
                <a:ea typeface="Roboto Mono"/>
                <a:cs typeface="Roboto Mono"/>
                <a:sym typeface="Roboto Mono"/>
              </a:rPr>
              <a:t>webp</a:t>
            </a:r>
            <a:r>
              <a:rPr lang="en" i="1">
                <a:solidFill>
                  <a:schemeClr val="dk1"/>
                </a:solidFill>
                <a:latin typeface="Roboto"/>
                <a:ea typeface="Roboto"/>
                <a:cs typeface="Roboto"/>
                <a:sym typeface="Roboto"/>
              </a:rPr>
              <a:t> (Android only), and </a:t>
            </a:r>
            <a:r>
              <a:rPr lang="en">
                <a:solidFill>
                  <a:schemeClr val="dk1"/>
                </a:solidFill>
                <a:latin typeface="Roboto Mono"/>
                <a:ea typeface="Roboto Mono"/>
                <a:cs typeface="Roboto Mono"/>
                <a:sym typeface="Roboto Mono"/>
              </a:rPr>
              <a:t>psd</a:t>
            </a:r>
            <a:r>
              <a:rPr lang="en" i="1">
                <a:solidFill>
                  <a:schemeClr val="dk1"/>
                </a:solidFill>
                <a:latin typeface="Roboto"/>
                <a:ea typeface="Roboto"/>
                <a:cs typeface="Roboto"/>
                <a:sym typeface="Roboto"/>
              </a:rPr>
              <a:t> (iOS only)</a:t>
            </a:r>
            <a:endParaRPr i="1">
              <a:solidFill>
                <a:schemeClr val="dk1"/>
              </a:solidFill>
              <a:latin typeface="Roboto"/>
              <a:ea typeface="Roboto"/>
              <a:cs typeface="Roboto"/>
              <a:sym typeface="Roboto"/>
            </a:endParaRPr>
          </a:p>
        </p:txBody>
      </p:sp>
      <p:pic>
        <p:nvPicPr>
          <p:cNvPr id="357" name="Google Shape;357;p64"/>
          <p:cNvPicPr preferRelativeResize="0"/>
          <p:nvPr/>
        </p:nvPicPr>
        <p:blipFill rotWithShape="1">
          <a:blip r:embed="rId5">
            <a:alphaModFix/>
          </a:blip>
          <a:srcRect l="2705" r="2714" b="8684"/>
          <a:stretch/>
        </p:blipFill>
        <p:spPr>
          <a:xfrm>
            <a:off x="4585425" y="2074750"/>
            <a:ext cx="1296700" cy="125197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65"/>
          <p:cNvSpPr/>
          <p:nvPr/>
        </p:nvSpPr>
        <p:spPr>
          <a:xfrm>
            <a:off x="0" y="1660813"/>
            <a:ext cx="9144000" cy="19836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5"/>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F2F0F5"/>
                </a:solidFill>
                <a:latin typeface="Roboto"/>
                <a:ea typeface="Roboto"/>
                <a:cs typeface="Roboto"/>
                <a:sym typeface="Roboto"/>
              </a:rPr>
              <a:t> </a:t>
            </a:r>
            <a:endParaRPr sz="1300" b="1">
              <a:solidFill>
                <a:srgbClr val="F0F3F3"/>
              </a:solidFill>
              <a:latin typeface="Roboto"/>
              <a:ea typeface="Roboto"/>
              <a:cs typeface="Roboto"/>
              <a:sym typeface="Roboto"/>
            </a:endParaRPr>
          </a:p>
        </p:txBody>
      </p:sp>
      <p:sp>
        <p:nvSpPr>
          <p:cNvPr id="364" name="Google Shape;364;p65"/>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Image</a:t>
            </a:r>
            <a:endParaRPr>
              <a:latin typeface="Roboto Medium"/>
              <a:ea typeface="Roboto Medium"/>
              <a:cs typeface="Roboto Medium"/>
              <a:sym typeface="Roboto Medium"/>
            </a:endParaRPr>
          </a:p>
        </p:txBody>
      </p:sp>
      <p:sp>
        <p:nvSpPr>
          <p:cNvPr id="365" name="Google Shape;365;p65"/>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JPG, PNG, GIF, etc.</a:t>
            </a:r>
            <a:endParaRPr sz="1800" b="1">
              <a:solidFill>
                <a:srgbClr val="DFE0E2"/>
              </a:solidFill>
            </a:endParaRPr>
          </a:p>
        </p:txBody>
      </p:sp>
      <p:sp>
        <p:nvSpPr>
          <p:cNvPr id="366" name="Google Shape;366;p65"/>
          <p:cNvSpPr txBox="1"/>
          <p:nvPr/>
        </p:nvSpPr>
        <p:spPr>
          <a:xfrm>
            <a:off x="381000" y="1298375"/>
            <a:ext cx="83058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HOW IT WORKS</a:t>
            </a:r>
            <a:endParaRPr>
              <a:latin typeface="Roboto"/>
              <a:ea typeface="Roboto"/>
              <a:cs typeface="Roboto"/>
              <a:sym typeface="Roboto"/>
            </a:endParaRPr>
          </a:p>
        </p:txBody>
      </p:sp>
      <p:sp>
        <p:nvSpPr>
          <p:cNvPr id="367" name="Google Shape;367;p65"/>
          <p:cNvSpPr txBox="1"/>
          <p:nvPr/>
        </p:nvSpPr>
        <p:spPr>
          <a:xfrm>
            <a:off x="457200" y="1816775"/>
            <a:ext cx="8229600" cy="15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Mono"/>
                <a:ea typeface="Roboto Mono"/>
                <a:cs typeface="Roboto Mono"/>
                <a:sym typeface="Roboto Mono"/>
              </a:rPr>
              <a:t>&lt;Image</a:t>
            </a:r>
            <a:endParaRPr>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a:solidFill>
                  <a:schemeClr val="dk1"/>
                </a:solidFill>
                <a:latin typeface="Roboto Mono"/>
                <a:ea typeface="Roboto Mono"/>
                <a:cs typeface="Roboto Mono"/>
                <a:sym typeface="Roboto Mono"/>
              </a:rPr>
              <a:t>  style={...}</a:t>
            </a:r>
            <a:endParaRPr>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a:solidFill>
                  <a:schemeClr val="dk1"/>
                </a:solidFill>
                <a:latin typeface="Roboto Mono"/>
                <a:ea typeface="Roboto Mono"/>
                <a:cs typeface="Roboto Mono"/>
                <a:sym typeface="Roboto Mono"/>
              </a:rPr>
              <a:t>  source={...}</a:t>
            </a:r>
            <a:endParaRPr>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a:solidFill>
                  <a:schemeClr val="dk1"/>
                </a:solidFill>
                <a:latin typeface="Roboto Mono"/>
                <a:ea typeface="Roboto Mono"/>
                <a:cs typeface="Roboto Mono"/>
                <a:sym typeface="Roboto Mono"/>
              </a:rPr>
              <a:t>/&gt;</a:t>
            </a:r>
            <a:endParaRPr>
              <a:solidFill>
                <a:schemeClr val="dk1"/>
              </a:solidFill>
              <a:latin typeface="Roboto Mono"/>
              <a:ea typeface="Roboto Mono"/>
              <a:cs typeface="Roboto Mono"/>
              <a:sym typeface="Roboto Mono"/>
            </a:endParaRPr>
          </a:p>
          <a:p>
            <a:pPr marL="0" lvl="0" indent="0" algn="l" rtl="0">
              <a:spcBef>
                <a:spcPts val="0"/>
              </a:spcBef>
              <a:spcAft>
                <a:spcPts val="0"/>
              </a:spcAft>
              <a:buNone/>
            </a:pPr>
            <a:endParaRPr>
              <a:solidFill>
                <a:schemeClr val="dk1"/>
              </a:solidFill>
              <a:latin typeface="Roboto Mono"/>
              <a:ea typeface="Roboto Mono"/>
              <a:cs typeface="Roboto Mono"/>
              <a:sym typeface="Roboto Mono"/>
            </a:endParaRPr>
          </a:p>
          <a:p>
            <a:pPr marL="0" lvl="0" indent="0" algn="l" rtl="0">
              <a:spcBef>
                <a:spcPts val="0"/>
              </a:spcBef>
              <a:spcAft>
                <a:spcPts val="0"/>
              </a:spcAft>
              <a:buNone/>
            </a:pPr>
            <a:endParaRPr sz="1800">
              <a:solidFill>
                <a:schemeClr val="dk1"/>
              </a:solidFill>
              <a:latin typeface="Kalam"/>
              <a:ea typeface="Kalam"/>
              <a:cs typeface="Kalam"/>
              <a:sym typeface="Kalam"/>
            </a:endParaRPr>
          </a:p>
        </p:txBody>
      </p:sp>
      <p:pic>
        <p:nvPicPr>
          <p:cNvPr id="368" name="Google Shape;368;p65"/>
          <p:cNvPicPr preferRelativeResize="0"/>
          <p:nvPr/>
        </p:nvPicPr>
        <p:blipFill>
          <a:blip r:embed="rId5">
            <a:alphaModFix/>
          </a:blip>
          <a:stretch>
            <a:fillRect/>
          </a:stretch>
        </p:blipFill>
        <p:spPr>
          <a:xfrm>
            <a:off x="7351000" y="3176488"/>
            <a:ext cx="894725" cy="894725"/>
          </a:xfrm>
          <a:prstGeom prst="rect">
            <a:avLst/>
          </a:prstGeom>
          <a:noFill/>
          <a:ln w="9525" cap="flat" cmpd="sng">
            <a:solidFill>
              <a:srgbClr val="FF0000"/>
            </a:solidFill>
            <a:prstDash val="solid"/>
            <a:round/>
            <a:headEnd type="none" w="sm" len="sm"/>
            <a:tailEnd type="none" w="sm" len="sm"/>
          </a:ln>
        </p:spPr>
      </p:pic>
      <p:sp>
        <p:nvSpPr>
          <p:cNvPr id="369" name="Google Shape;369;p65"/>
          <p:cNvSpPr txBox="1"/>
          <p:nvPr/>
        </p:nvSpPr>
        <p:spPr>
          <a:xfrm>
            <a:off x="7287825" y="2849375"/>
            <a:ext cx="9579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0000"/>
                </a:solidFill>
                <a:latin typeface="Roboto"/>
                <a:ea typeface="Roboto"/>
                <a:cs typeface="Roboto"/>
                <a:sym typeface="Roboto"/>
              </a:rPr>
              <a:t>Image</a:t>
            </a:r>
            <a:endParaRPr sz="1200">
              <a:solidFill>
                <a:srgbClr val="FF0000"/>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66"/>
          <p:cNvSpPr/>
          <p:nvPr/>
        </p:nvSpPr>
        <p:spPr>
          <a:xfrm>
            <a:off x="0" y="1660813"/>
            <a:ext cx="9144000" cy="19836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66"/>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F2F0F5"/>
                </a:solidFill>
                <a:latin typeface="Roboto"/>
                <a:ea typeface="Roboto"/>
                <a:cs typeface="Roboto"/>
                <a:sym typeface="Roboto"/>
              </a:rPr>
              <a:t> </a:t>
            </a:r>
            <a:endParaRPr sz="1300" b="1">
              <a:solidFill>
                <a:srgbClr val="F0F3F3"/>
              </a:solidFill>
              <a:latin typeface="Roboto"/>
              <a:ea typeface="Roboto"/>
              <a:cs typeface="Roboto"/>
              <a:sym typeface="Roboto"/>
            </a:endParaRPr>
          </a:p>
        </p:txBody>
      </p:sp>
      <p:sp>
        <p:nvSpPr>
          <p:cNvPr id="376" name="Google Shape;376;p66"/>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Image</a:t>
            </a:r>
            <a:endParaRPr>
              <a:latin typeface="Roboto Medium"/>
              <a:ea typeface="Roboto Medium"/>
              <a:cs typeface="Roboto Medium"/>
              <a:sym typeface="Roboto Medium"/>
            </a:endParaRPr>
          </a:p>
        </p:txBody>
      </p:sp>
      <p:sp>
        <p:nvSpPr>
          <p:cNvPr id="377" name="Google Shape;377;p66"/>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JPG, PNG, GIF, etc.</a:t>
            </a:r>
            <a:endParaRPr sz="1800" b="1">
              <a:solidFill>
                <a:srgbClr val="DFE0E2"/>
              </a:solidFill>
            </a:endParaRPr>
          </a:p>
        </p:txBody>
      </p:sp>
      <p:sp>
        <p:nvSpPr>
          <p:cNvPr id="378" name="Google Shape;378;p66"/>
          <p:cNvSpPr txBox="1"/>
          <p:nvPr/>
        </p:nvSpPr>
        <p:spPr>
          <a:xfrm>
            <a:off x="381000" y="1298375"/>
            <a:ext cx="83058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HOW IT WORKS</a:t>
            </a:r>
            <a:endParaRPr>
              <a:latin typeface="Roboto"/>
              <a:ea typeface="Roboto"/>
              <a:cs typeface="Roboto"/>
              <a:sym typeface="Roboto"/>
            </a:endParaRPr>
          </a:p>
        </p:txBody>
      </p:sp>
      <p:sp>
        <p:nvSpPr>
          <p:cNvPr id="379" name="Google Shape;379;p66"/>
          <p:cNvSpPr txBox="1"/>
          <p:nvPr/>
        </p:nvSpPr>
        <p:spPr>
          <a:xfrm>
            <a:off x="457200" y="1816775"/>
            <a:ext cx="8229600" cy="15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ADADAD"/>
                </a:solidFill>
                <a:latin typeface="Roboto Mono"/>
                <a:ea typeface="Roboto Mono"/>
                <a:cs typeface="Roboto Mono"/>
                <a:sym typeface="Roboto Mono"/>
              </a:rPr>
              <a:t>&lt;Image</a:t>
            </a:r>
            <a:endParaRPr>
              <a:solidFill>
                <a:srgbClr val="ADADAD"/>
              </a:solidFill>
              <a:latin typeface="Roboto Mono"/>
              <a:ea typeface="Roboto Mono"/>
              <a:cs typeface="Roboto Mono"/>
              <a:sym typeface="Roboto Mono"/>
            </a:endParaRPr>
          </a:p>
          <a:p>
            <a:pPr marL="0" lvl="0" indent="0" algn="l" rtl="0">
              <a:spcBef>
                <a:spcPts val="0"/>
              </a:spcBef>
              <a:spcAft>
                <a:spcPts val="0"/>
              </a:spcAft>
              <a:buNone/>
            </a:pPr>
            <a:r>
              <a:rPr lang="en">
                <a:solidFill>
                  <a:srgbClr val="ADADAD"/>
                </a:solidFill>
                <a:latin typeface="Roboto Mono"/>
                <a:ea typeface="Roboto Mono"/>
                <a:cs typeface="Roboto Mono"/>
                <a:sym typeface="Roboto Mono"/>
              </a:rPr>
              <a:t>  style={...}</a:t>
            </a:r>
            <a:endParaRPr>
              <a:solidFill>
                <a:srgbClr val="ADADAD"/>
              </a:solidFill>
              <a:latin typeface="Roboto Mono"/>
              <a:ea typeface="Roboto Mono"/>
              <a:cs typeface="Roboto Mono"/>
              <a:sym typeface="Roboto Mono"/>
            </a:endParaRPr>
          </a:p>
          <a:p>
            <a:pPr marL="0" lvl="0" indent="0" algn="l" rtl="0">
              <a:spcBef>
                <a:spcPts val="0"/>
              </a:spcBef>
              <a:spcAft>
                <a:spcPts val="0"/>
              </a:spcAft>
              <a:buNone/>
            </a:pPr>
            <a:r>
              <a:rPr lang="en">
                <a:solidFill>
                  <a:schemeClr val="dk1"/>
                </a:solidFill>
                <a:latin typeface="Roboto Mono"/>
                <a:ea typeface="Roboto Mono"/>
                <a:cs typeface="Roboto Mono"/>
                <a:sym typeface="Roboto Mono"/>
              </a:rPr>
              <a:t>  source={...}</a:t>
            </a:r>
            <a:endParaRPr>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a:solidFill>
                  <a:srgbClr val="ADADAD"/>
                </a:solidFill>
                <a:latin typeface="Roboto Mono"/>
                <a:ea typeface="Roboto Mono"/>
                <a:cs typeface="Roboto Mono"/>
                <a:sym typeface="Roboto Mono"/>
              </a:rPr>
              <a:t>/&gt;</a:t>
            </a:r>
            <a:endParaRPr>
              <a:solidFill>
                <a:srgbClr val="ADADAD"/>
              </a:solidFill>
              <a:latin typeface="Roboto Mono"/>
              <a:ea typeface="Roboto Mono"/>
              <a:cs typeface="Roboto Mono"/>
              <a:sym typeface="Roboto Mono"/>
            </a:endParaRPr>
          </a:p>
          <a:p>
            <a:pPr marL="0" lvl="0" indent="0" algn="l" rtl="0">
              <a:spcBef>
                <a:spcPts val="0"/>
              </a:spcBef>
              <a:spcAft>
                <a:spcPts val="0"/>
              </a:spcAft>
              <a:buNone/>
            </a:pPr>
            <a:endParaRPr>
              <a:solidFill>
                <a:srgbClr val="ADADAD"/>
              </a:solidFill>
              <a:latin typeface="Roboto Mono"/>
              <a:ea typeface="Roboto Mono"/>
              <a:cs typeface="Roboto Mono"/>
              <a:sym typeface="Roboto Mono"/>
            </a:endParaRPr>
          </a:p>
          <a:p>
            <a:pPr marL="0" lvl="0" indent="0" algn="l" rtl="0">
              <a:spcBef>
                <a:spcPts val="0"/>
              </a:spcBef>
              <a:spcAft>
                <a:spcPts val="0"/>
              </a:spcAft>
              <a:buNone/>
            </a:pPr>
            <a:endParaRPr sz="1800">
              <a:solidFill>
                <a:srgbClr val="ADADAD"/>
              </a:solidFill>
              <a:latin typeface="Kalam"/>
              <a:ea typeface="Kalam"/>
              <a:cs typeface="Kalam"/>
              <a:sym typeface="Kalam"/>
            </a:endParaRPr>
          </a:p>
        </p:txBody>
      </p:sp>
      <p:pic>
        <p:nvPicPr>
          <p:cNvPr id="380" name="Google Shape;380;p66"/>
          <p:cNvPicPr preferRelativeResize="0"/>
          <p:nvPr/>
        </p:nvPicPr>
        <p:blipFill>
          <a:blip r:embed="rId5">
            <a:alphaModFix/>
          </a:blip>
          <a:stretch>
            <a:fillRect/>
          </a:stretch>
        </p:blipFill>
        <p:spPr>
          <a:xfrm>
            <a:off x="7351000" y="3176488"/>
            <a:ext cx="894725" cy="894725"/>
          </a:xfrm>
          <a:prstGeom prst="rect">
            <a:avLst/>
          </a:prstGeom>
          <a:noFill/>
          <a:ln w="9525" cap="flat" cmpd="sng">
            <a:solidFill>
              <a:srgbClr val="FF0000"/>
            </a:solidFill>
            <a:prstDash val="solid"/>
            <a:round/>
            <a:headEnd type="none" w="sm" len="sm"/>
            <a:tailEnd type="none" w="sm" len="sm"/>
          </a:ln>
        </p:spPr>
      </p:pic>
      <p:sp>
        <p:nvSpPr>
          <p:cNvPr id="381" name="Google Shape;381;p66"/>
          <p:cNvSpPr txBox="1"/>
          <p:nvPr/>
        </p:nvSpPr>
        <p:spPr>
          <a:xfrm>
            <a:off x="7287825" y="2849375"/>
            <a:ext cx="9579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0000"/>
                </a:solidFill>
                <a:latin typeface="Roboto"/>
                <a:ea typeface="Roboto"/>
                <a:cs typeface="Roboto"/>
                <a:sym typeface="Roboto"/>
              </a:rPr>
              <a:t>Image</a:t>
            </a:r>
            <a:endParaRPr sz="1200">
              <a:solidFill>
                <a:srgbClr val="FF0000"/>
              </a:solidFill>
              <a:latin typeface="Roboto"/>
              <a:ea typeface="Roboto"/>
              <a:cs typeface="Roboto"/>
              <a:sym typeface="Roboto"/>
            </a:endParaRPr>
          </a:p>
        </p:txBody>
      </p:sp>
      <p:sp>
        <p:nvSpPr>
          <p:cNvPr id="382" name="Google Shape;382;p66"/>
          <p:cNvSpPr txBox="1"/>
          <p:nvPr/>
        </p:nvSpPr>
        <p:spPr>
          <a:xfrm>
            <a:off x="2905425" y="2491475"/>
            <a:ext cx="3000000" cy="11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Kalam"/>
                <a:ea typeface="Kalam"/>
                <a:cs typeface="Kalam"/>
                <a:sym typeface="Kalam"/>
              </a:rPr>
              <a:t>You simply need a way to reach the image file you want to display.</a:t>
            </a:r>
            <a:endParaRPr sz="2000">
              <a:solidFill>
                <a:schemeClr val="dk1"/>
              </a:solidFill>
              <a:latin typeface="Kalam"/>
              <a:ea typeface="Kalam"/>
              <a:cs typeface="Kalam"/>
              <a:sym typeface="Kalam"/>
            </a:endParaRPr>
          </a:p>
        </p:txBody>
      </p:sp>
      <p:cxnSp>
        <p:nvCxnSpPr>
          <p:cNvPr id="383" name="Google Shape;383;p66"/>
          <p:cNvCxnSpPr>
            <a:stCxn id="382" idx="1"/>
          </p:cNvCxnSpPr>
          <p:nvPr/>
        </p:nvCxnSpPr>
        <p:spPr>
          <a:xfrm rot="10800000">
            <a:off x="1772625" y="2591825"/>
            <a:ext cx="1132800" cy="458100"/>
          </a:xfrm>
          <a:prstGeom prst="curvedConnector3">
            <a:avLst>
              <a:gd name="adj1" fmla="val 89325"/>
            </a:avLst>
          </a:prstGeom>
          <a:noFill/>
          <a:ln w="28575" cap="flat" cmpd="sng">
            <a:solidFill>
              <a:schemeClr val="dk1"/>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7"/>
          <p:cNvSpPr/>
          <p:nvPr/>
        </p:nvSpPr>
        <p:spPr>
          <a:xfrm>
            <a:off x="0" y="1660813"/>
            <a:ext cx="9144000" cy="19836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67"/>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F2F0F5"/>
                </a:solidFill>
                <a:latin typeface="Roboto"/>
                <a:ea typeface="Roboto"/>
                <a:cs typeface="Roboto"/>
                <a:sym typeface="Roboto"/>
              </a:rPr>
              <a:t> </a:t>
            </a:r>
            <a:endParaRPr sz="1300" b="1">
              <a:solidFill>
                <a:srgbClr val="F0F3F3"/>
              </a:solidFill>
              <a:latin typeface="Roboto"/>
              <a:ea typeface="Roboto"/>
              <a:cs typeface="Roboto"/>
              <a:sym typeface="Roboto"/>
            </a:endParaRPr>
          </a:p>
        </p:txBody>
      </p:sp>
      <p:sp>
        <p:nvSpPr>
          <p:cNvPr id="390" name="Google Shape;390;p67"/>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Image</a:t>
            </a:r>
            <a:endParaRPr>
              <a:latin typeface="Roboto Medium"/>
              <a:ea typeface="Roboto Medium"/>
              <a:cs typeface="Roboto Medium"/>
              <a:sym typeface="Roboto Medium"/>
            </a:endParaRPr>
          </a:p>
        </p:txBody>
      </p:sp>
      <p:sp>
        <p:nvSpPr>
          <p:cNvPr id="391" name="Google Shape;391;p67"/>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JPG, PNG, GIF, etc.</a:t>
            </a:r>
            <a:endParaRPr sz="1800" b="1">
              <a:solidFill>
                <a:srgbClr val="DFE0E2"/>
              </a:solidFill>
            </a:endParaRPr>
          </a:p>
        </p:txBody>
      </p:sp>
      <p:sp>
        <p:nvSpPr>
          <p:cNvPr id="392" name="Google Shape;392;p67"/>
          <p:cNvSpPr txBox="1"/>
          <p:nvPr/>
        </p:nvSpPr>
        <p:spPr>
          <a:xfrm>
            <a:off x="381000" y="1298375"/>
            <a:ext cx="83058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HOW IT WORKS</a:t>
            </a:r>
            <a:endParaRPr>
              <a:latin typeface="Roboto"/>
              <a:ea typeface="Roboto"/>
              <a:cs typeface="Roboto"/>
              <a:sym typeface="Roboto"/>
            </a:endParaRPr>
          </a:p>
        </p:txBody>
      </p:sp>
      <p:sp>
        <p:nvSpPr>
          <p:cNvPr id="393" name="Google Shape;393;p67"/>
          <p:cNvSpPr txBox="1"/>
          <p:nvPr/>
        </p:nvSpPr>
        <p:spPr>
          <a:xfrm>
            <a:off x="457200" y="1816775"/>
            <a:ext cx="8229600" cy="15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ADADAD"/>
                </a:solidFill>
                <a:latin typeface="Roboto Mono"/>
                <a:ea typeface="Roboto Mono"/>
                <a:cs typeface="Roboto Mono"/>
                <a:sym typeface="Roboto Mono"/>
              </a:rPr>
              <a:t>&lt;Image</a:t>
            </a:r>
            <a:endParaRPr>
              <a:solidFill>
                <a:srgbClr val="ADADAD"/>
              </a:solidFill>
              <a:latin typeface="Roboto Mono"/>
              <a:ea typeface="Roboto Mono"/>
              <a:cs typeface="Roboto Mono"/>
              <a:sym typeface="Roboto Mono"/>
            </a:endParaRPr>
          </a:p>
          <a:p>
            <a:pPr marL="0" lvl="0" indent="0" algn="l" rtl="0">
              <a:spcBef>
                <a:spcPts val="0"/>
              </a:spcBef>
              <a:spcAft>
                <a:spcPts val="0"/>
              </a:spcAft>
              <a:buNone/>
            </a:pPr>
            <a:r>
              <a:rPr lang="en">
                <a:solidFill>
                  <a:srgbClr val="ADADAD"/>
                </a:solidFill>
                <a:latin typeface="Roboto Mono"/>
                <a:ea typeface="Roboto Mono"/>
                <a:cs typeface="Roboto Mono"/>
                <a:sym typeface="Roboto Mono"/>
              </a:rPr>
              <a:t>  style={{ width: 50, height: 50 }}</a:t>
            </a:r>
            <a:endParaRPr>
              <a:solidFill>
                <a:srgbClr val="ADADAD"/>
              </a:solidFill>
              <a:latin typeface="Roboto Mono"/>
              <a:ea typeface="Roboto Mono"/>
              <a:cs typeface="Roboto Mono"/>
              <a:sym typeface="Roboto Mono"/>
            </a:endParaRPr>
          </a:p>
          <a:p>
            <a:pPr marL="0" lvl="0" indent="0" algn="l" rtl="0">
              <a:spcBef>
                <a:spcPts val="0"/>
              </a:spcBef>
              <a:spcAft>
                <a:spcPts val="0"/>
              </a:spcAft>
              <a:buNone/>
            </a:pPr>
            <a:r>
              <a:rPr lang="en">
                <a:solidFill>
                  <a:srgbClr val="ADADAD"/>
                </a:solidFill>
                <a:latin typeface="Roboto Mono"/>
                <a:ea typeface="Roboto Mono"/>
                <a:cs typeface="Roboto Mono"/>
                <a:sym typeface="Roboto Mono"/>
              </a:rPr>
              <a:t>  source={</a:t>
            </a:r>
            <a:r>
              <a:rPr lang="en">
                <a:latin typeface="Roboto Mono"/>
                <a:ea typeface="Roboto Mono"/>
                <a:cs typeface="Roboto Mono"/>
                <a:sym typeface="Roboto Mono"/>
              </a:rPr>
              <a:t>{ uri: '</a:t>
            </a:r>
            <a:r>
              <a:rPr lang="en" sz="1000" u="sng">
                <a:solidFill>
                  <a:schemeClr val="hlink"/>
                </a:solidFill>
                <a:latin typeface="Roboto Mono"/>
                <a:ea typeface="Roboto Mono"/>
                <a:cs typeface="Roboto Mono"/>
                <a:sym typeface="Roboto Mono"/>
                <a:hlinkClick r:id="rId5"/>
              </a:rPr>
              <a:t>https://facebook.github.io/react-native/docs/assets/favicon.png</a:t>
            </a:r>
            <a:r>
              <a:rPr lang="en">
                <a:latin typeface="Roboto Mono"/>
                <a:ea typeface="Roboto Mono"/>
                <a:cs typeface="Roboto Mono"/>
                <a:sym typeface="Roboto Mono"/>
              </a:rPr>
              <a:t>' }</a:t>
            </a:r>
            <a:r>
              <a:rPr lang="en">
                <a:solidFill>
                  <a:srgbClr val="ADADAD"/>
                </a:solidFill>
                <a:latin typeface="Roboto Mono"/>
                <a:ea typeface="Roboto Mono"/>
                <a:cs typeface="Roboto Mono"/>
                <a:sym typeface="Roboto Mono"/>
              </a:rPr>
              <a:t>}</a:t>
            </a:r>
            <a:endParaRPr>
              <a:solidFill>
                <a:srgbClr val="ADADAD"/>
              </a:solidFill>
              <a:latin typeface="Roboto Mono"/>
              <a:ea typeface="Roboto Mono"/>
              <a:cs typeface="Roboto Mono"/>
              <a:sym typeface="Roboto Mono"/>
            </a:endParaRPr>
          </a:p>
          <a:p>
            <a:pPr marL="0" lvl="0" indent="0" algn="l" rtl="0">
              <a:spcBef>
                <a:spcPts val="0"/>
              </a:spcBef>
              <a:spcAft>
                <a:spcPts val="0"/>
              </a:spcAft>
              <a:buNone/>
            </a:pPr>
            <a:r>
              <a:rPr lang="en">
                <a:solidFill>
                  <a:srgbClr val="ADADAD"/>
                </a:solidFill>
                <a:latin typeface="Roboto Mono"/>
                <a:ea typeface="Roboto Mono"/>
                <a:cs typeface="Roboto Mono"/>
                <a:sym typeface="Roboto Mono"/>
              </a:rPr>
              <a:t>/&gt;</a:t>
            </a:r>
            <a:endParaRPr>
              <a:solidFill>
                <a:srgbClr val="ADADAD"/>
              </a:solidFill>
              <a:latin typeface="Roboto Mono"/>
              <a:ea typeface="Roboto Mono"/>
              <a:cs typeface="Roboto Mono"/>
              <a:sym typeface="Roboto Mono"/>
            </a:endParaRPr>
          </a:p>
        </p:txBody>
      </p:sp>
      <p:pic>
        <p:nvPicPr>
          <p:cNvPr id="394" name="Google Shape;394;p67"/>
          <p:cNvPicPr preferRelativeResize="0"/>
          <p:nvPr/>
        </p:nvPicPr>
        <p:blipFill>
          <a:blip r:embed="rId6">
            <a:alphaModFix/>
          </a:blip>
          <a:stretch>
            <a:fillRect/>
          </a:stretch>
        </p:blipFill>
        <p:spPr>
          <a:xfrm>
            <a:off x="7351000" y="3176488"/>
            <a:ext cx="894725" cy="894725"/>
          </a:xfrm>
          <a:prstGeom prst="rect">
            <a:avLst/>
          </a:prstGeom>
          <a:noFill/>
          <a:ln w="9525" cap="flat" cmpd="sng">
            <a:solidFill>
              <a:srgbClr val="FF0000"/>
            </a:solidFill>
            <a:prstDash val="solid"/>
            <a:round/>
            <a:headEnd type="none" w="sm" len="sm"/>
            <a:tailEnd type="none" w="sm" len="sm"/>
          </a:ln>
        </p:spPr>
      </p:pic>
      <p:sp>
        <p:nvSpPr>
          <p:cNvPr id="395" name="Google Shape;395;p67"/>
          <p:cNvSpPr txBox="1"/>
          <p:nvPr/>
        </p:nvSpPr>
        <p:spPr>
          <a:xfrm>
            <a:off x="7287825" y="2849375"/>
            <a:ext cx="9579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0000"/>
                </a:solidFill>
                <a:latin typeface="Roboto"/>
                <a:ea typeface="Roboto"/>
                <a:cs typeface="Roboto"/>
                <a:sym typeface="Roboto"/>
              </a:rPr>
              <a:t>Image</a:t>
            </a:r>
            <a:endParaRPr sz="1200">
              <a:solidFill>
                <a:srgbClr val="FF0000"/>
              </a:solidFill>
              <a:latin typeface="Roboto"/>
              <a:ea typeface="Roboto"/>
              <a:cs typeface="Roboto"/>
              <a:sym typeface="Roboto"/>
            </a:endParaRPr>
          </a:p>
        </p:txBody>
      </p:sp>
      <p:sp>
        <p:nvSpPr>
          <p:cNvPr id="396" name="Google Shape;396;p67"/>
          <p:cNvSpPr txBox="1"/>
          <p:nvPr/>
        </p:nvSpPr>
        <p:spPr>
          <a:xfrm>
            <a:off x="4048250" y="2763575"/>
            <a:ext cx="22233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Kalam"/>
                <a:ea typeface="Kalam"/>
                <a:cs typeface="Kalam"/>
                <a:sym typeface="Kalam"/>
              </a:rPr>
              <a:t>URI example</a:t>
            </a:r>
            <a:endParaRPr sz="3000">
              <a:solidFill>
                <a:schemeClr val="dk1"/>
              </a:solidFill>
              <a:latin typeface="Kalam"/>
              <a:ea typeface="Kalam"/>
              <a:cs typeface="Kalam"/>
              <a:sym typeface="Kalam"/>
            </a:endParaRPr>
          </a:p>
        </p:txBody>
      </p:sp>
      <p:cxnSp>
        <p:nvCxnSpPr>
          <p:cNvPr id="397" name="Google Shape;397;p67"/>
          <p:cNvCxnSpPr>
            <a:stCxn id="396" idx="1"/>
          </p:cNvCxnSpPr>
          <p:nvPr/>
        </p:nvCxnSpPr>
        <p:spPr>
          <a:xfrm rot="10800000">
            <a:off x="3746750" y="2645525"/>
            <a:ext cx="301500" cy="404400"/>
          </a:xfrm>
          <a:prstGeom prst="curvedConnector2">
            <a:avLst/>
          </a:prstGeom>
          <a:noFill/>
          <a:ln w="28575" cap="flat" cmpd="sng">
            <a:solidFill>
              <a:schemeClr val="dk1"/>
            </a:solidFill>
            <a:prstDash val="solid"/>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8"/>
          <p:cNvSpPr/>
          <p:nvPr/>
        </p:nvSpPr>
        <p:spPr>
          <a:xfrm>
            <a:off x="0" y="1660813"/>
            <a:ext cx="9144000" cy="19836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8"/>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F2F0F5"/>
                </a:solidFill>
                <a:latin typeface="Roboto"/>
                <a:ea typeface="Roboto"/>
                <a:cs typeface="Roboto"/>
                <a:sym typeface="Roboto"/>
              </a:rPr>
              <a:t> </a:t>
            </a:r>
            <a:endParaRPr sz="1300" b="1">
              <a:solidFill>
                <a:srgbClr val="F0F3F3"/>
              </a:solidFill>
              <a:latin typeface="Roboto"/>
              <a:ea typeface="Roboto"/>
              <a:cs typeface="Roboto"/>
              <a:sym typeface="Roboto"/>
            </a:endParaRPr>
          </a:p>
        </p:txBody>
      </p:sp>
      <p:sp>
        <p:nvSpPr>
          <p:cNvPr id="404" name="Google Shape;404;p68"/>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Image</a:t>
            </a:r>
            <a:endParaRPr>
              <a:latin typeface="Roboto Medium"/>
              <a:ea typeface="Roboto Medium"/>
              <a:cs typeface="Roboto Medium"/>
              <a:sym typeface="Roboto Medium"/>
            </a:endParaRPr>
          </a:p>
        </p:txBody>
      </p:sp>
      <p:sp>
        <p:nvSpPr>
          <p:cNvPr id="405" name="Google Shape;405;p68"/>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JPG, PNG, GIF, etc.</a:t>
            </a:r>
            <a:endParaRPr sz="1800" b="1">
              <a:solidFill>
                <a:srgbClr val="DFE0E2"/>
              </a:solidFill>
            </a:endParaRPr>
          </a:p>
        </p:txBody>
      </p:sp>
      <p:sp>
        <p:nvSpPr>
          <p:cNvPr id="406" name="Google Shape;406;p68"/>
          <p:cNvSpPr txBox="1"/>
          <p:nvPr/>
        </p:nvSpPr>
        <p:spPr>
          <a:xfrm>
            <a:off x="381000" y="1298375"/>
            <a:ext cx="83058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HOW IT WORKS</a:t>
            </a:r>
            <a:endParaRPr>
              <a:latin typeface="Roboto"/>
              <a:ea typeface="Roboto"/>
              <a:cs typeface="Roboto"/>
              <a:sym typeface="Roboto"/>
            </a:endParaRPr>
          </a:p>
        </p:txBody>
      </p:sp>
      <p:sp>
        <p:nvSpPr>
          <p:cNvPr id="407" name="Google Shape;407;p68"/>
          <p:cNvSpPr txBox="1"/>
          <p:nvPr/>
        </p:nvSpPr>
        <p:spPr>
          <a:xfrm>
            <a:off x="457200" y="1816775"/>
            <a:ext cx="8229600" cy="15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ADADAD"/>
                </a:solidFill>
                <a:latin typeface="Roboto Mono"/>
                <a:ea typeface="Roboto Mono"/>
                <a:cs typeface="Roboto Mono"/>
                <a:sym typeface="Roboto Mono"/>
              </a:rPr>
              <a:t>&lt;Image</a:t>
            </a:r>
            <a:endParaRPr>
              <a:solidFill>
                <a:srgbClr val="ADADAD"/>
              </a:solidFill>
              <a:latin typeface="Roboto Mono"/>
              <a:ea typeface="Roboto Mono"/>
              <a:cs typeface="Roboto Mono"/>
              <a:sym typeface="Roboto Mono"/>
            </a:endParaRPr>
          </a:p>
          <a:p>
            <a:pPr marL="0" lvl="0" indent="0" algn="l" rtl="0">
              <a:spcBef>
                <a:spcPts val="0"/>
              </a:spcBef>
              <a:spcAft>
                <a:spcPts val="0"/>
              </a:spcAft>
              <a:buNone/>
            </a:pPr>
            <a:r>
              <a:rPr lang="en">
                <a:solidFill>
                  <a:srgbClr val="ADADAD"/>
                </a:solidFill>
                <a:latin typeface="Roboto Mono"/>
                <a:ea typeface="Roboto Mono"/>
                <a:cs typeface="Roboto Mono"/>
                <a:sym typeface="Roboto Mono"/>
              </a:rPr>
              <a:t>  style={</a:t>
            </a:r>
            <a:r>
              <a:rPr lang="en">
                <a:solidFill>
                  <a:schemeClr val="dk1"/>
                </a:solidFill>
                <a:latin typeface="Roboto Mono"/>
                <a:ea typeface="Roboto Mono"/>
                <a:cs typeface="Roboto Mono"/>
                <a:sym typeface="Roboto Mono"/>
              </a:rPr>
              <a:t>{ width: 50, height: 50 }</a:t>
            </a:r>
            <a:r>
              <a:rPr lang="en">
                <a:solidFill>
                  <a:srgbClr val="ADADAD"/>
                </a:solidFill>
                <a:latin typeface="Roboto Mono"/>
                <a:ea typeface="Roboto Mono"/>
                <a:cs typeface="Roboto Mono"/>
                <a:sym typeface="Roboto Mono"/>
              </a:rPr>
              <a:t>}</a:t>
            </a:r>
            <a:endParaRPr>
              <a:solidFill>
                <a:srgbClr val="ADADAD"/>
              </a:solidFill>
              <a:latin typeface="Roboto Mono"/>
              <a:ea typeface="Roboto Mono"/>
              <a:cs typeface="Roboto Mono"/>
              <a:sym typeface="Roboto Mono"/>
            </a:endParaRPr>
          </a:p>
          <a:p>
            <a:pPr marL="0" lvl="0" indent="0" algn="l" rtl="0">
              <a:spcBef>
                <a:spcPts val="0"/>
              </a:spcBef>
              <a:spcAft>
                <a:spcPts val="0"/>
              </a:spcAft>
              <a:buNone/>
            </a:pPr>
            <a:r>
              <a:rPr lang="en">
                <a:solidFill>
                  <a:srgbClr val="ADADAD"/>
                </a:solidFill>
                <a:latin typeface="Roboto Mono"/>
                <a:ea typeface="Roboto Mono"/>
                <a:cs typeface="Roboto Mono"/>
                <a:sym typeface="Roboto Mono"/>
              </a:rPr>
              <a:t>  source={{ uri: '</a:t>
            </a:r>
            <a:r>
              <a:rPr lang="en" sz="1000" u="sng">
                <a:solidFill>
                  <a:srgbClr val="ADADAD"/>
                </a:solidFill>
                <a:latin typeface="Roboto Mono"/>
                <a:ea typeface="Roboto Mono"/>
                <a:cs typeface="Roboto Mono"/>
                <a:sym typeface="Roboto Mono"/>
                <a:hlinkClick r:id="rId5"/>
              </a:rPr>
              <a:t>https://facebook.github.io/react-native/docs/assets/favicon.png</a:t>
            </a:r>
            <a:r>
              <a:rPr lang="en">
                <a:solidFill>
                  <a:srgbClr val="ADADAD"/>
                </a:solidFill>
                <a:latin typeface="Roboto Mono"/>
                <a:ea typeface="Roboto Mono"/>
                <a:cs typeface="Roboto Mono"/>
                <a:sym typeface="Roboto Mono"/>
              </a:rPr>
              <a:t>' }}</a:t>
            </a:r>
            <a:endParaRPr>
              <a:solidFill>
                <a:srgbClr val="ADADAD"/>
              </a:solidFill>
              <a:latin typeface="Roboto Mono"/>
              <a:ea typeface="Roboto Mono"/>
              <a:cs typeface="Roboto Mono"/>
              <a:sym typeface="Roboto Mono"/>
            </a:endParaRPr>
          </a:p>
          <a:p>
            <a:pPr marL="0" lvl="0" indent="0" algn="l" rtl="0">
              <a:spcBef>
                <a:spcPts val="0"/>
              </a:spcBef>
              <a:spcAft>
                <a:spcPts val="0"/>
              </a:spcAft>
              <a:buNone/>
            </a:pPr>
            <a:r>
              <a:rPr lang="en">
                <a:solidFill>
                  <a:srgbClr val="ADADAD"/>
                </a:solidFill>
                <a:latin typeface="Roboto Mono"/>
                <a:ea typeface="Roboto Mono"/>
                <a:cs typeface="Roboto Mono"/>
                <a:sym typeface="Roboto Mono"/>
              </a:rPr>
              <a:t>/&gt;</a:t>
            </a:r>
            <a:endParaRPr>
              <a:solidFill>
                <a:srgbClr val="ADADAD"/>
              </a:solidFill>
              <a:latin typeface="Roboto Mono"/>
              <a:ea typeface="Roboto Mono"/>
              <a:cs typeface="Roboto Mono"/>
              <a:sym typeface="Roboto Mono"/>
            </a:endParaRPr>
          </a:p>
        </p:txBody>
      </p:sp>
      <p:pic>
        <p:nvPicPr>
          <p:cNvPr id="408" name="Google Shape;408;p68"/>
          <p:cNvPicPr preferRelativeResize="0"/>
          <p:nvPr/>
        </p:nvPicPr>
        <p:blipFill>
          <a:blip r:embed="rId6">
            <a:alphaModFix/>
          </a:blip>
          <a:stretch>
            <a:fillRect/>
          </a:stretch>
        </p:blipFill>
        <p:spPr>
          <a:xfrm>
            <a:off x="7351000" y="3176488"/>
            <a:ext cx="894725" cy="894725"/>
          </a:xfrm>
          <a:prstGeom prst="rect">
            <a:avLst/>
          </a:prstGeom>
          <a:noFill/>
          <a:ln w="9525" cap="flat" cmpd="sng">
            <a:solidFill>
              <a:srgbClr val="FF0000"/>
            </a:solidFill>
            <a:prstDash val="solid"/>
            <a:round/>
            <a:headEnd type="none" w="sm" len="sm"/>
            <a:tailEnd type="none" w="sm" len="sm"/>
          </a:ln>
        </p:spPr>
      </p:pic>
      <p:sp>
        <p:nvSpPr>
          <p:cNvPr id="409" name="Google Shape;409;p68"/>
          <p:cNvSpPr txBox="1"/>
          <p:nvPr/>
        </p:nvSpPr>
        <p:spPr>
          <a:xfrm>
            <a:off x="7287825" y="2849375"/>
            <a:ext cx="9579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0000"/>
                </a:solidFill>
                <a:latin typeface="Roboto"/>
                <a:ea typeface="Roboto"/>
                <a:cs typeface="Roboto"/>
                <a:sym typeface="Roboto"/>
              </a:rPr>
              <a:t>Image</a:t>
            </a:r>
            <a:endParaRPr sz="1200">
              <a:solidFill>
                <a:srgbClr val="FF0000"/>
              </a:solidFill>
              <a:latin typeface="Roboto"/>
              <a:ea typeface="Roboto"/>
              <a:cs typeface="Roboto"/>
              <a:sym typeface="Roboto"/>
            </a:endParaRPr>
          </a:p>
        </p:txBody>
      </p:sp>
      <p:sp>
        <p:nvSpPr>
          <p:cNvPr id="410" name="Google Shape;410;p68"/>
          <p:cNvSpPr txBox="1"/>
          <p:nvPr/>
        </p:nvSpPr>
        <p:spPr>
          <a:xfrm>
            <a:off x="4209900" y="1374575"/>
            <a:ext cx="46674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Kalam"/>
                <a:ea typeface="Kalam"/>
                <a:cs typeface="Kalam"/>
                <a:sym typeface="Kalam"/>
              </a:rPr>
              <a:t>Must set image dimensions</a:t>
            </a:r>
            <a:endParaRPr sz="3000">
              <a:solidFill>
                <a:schemeClr val="dk1"/>
              </a:solidFill>
              <a:latin typeface="Kalam"/>
              <a:ea typeface="Kalam"/>
              <a:cs typeface="Kalam"/>
              <a:sym typeface="Kalam"/>
            </a:endParaRPr>
          </a:p>
          <a:p>
            <a:pPr marL="0" lvl="0" indent="0" algn="ctr" rtl="0">
              <a:spcBef>
                <a:spcPts val="0"/>
              </a:spcBef>
              <a:spcAft>
                <a:spcPts val="0"/>
              </a:spcAft>
              <a:buNone/>
            </a:pPr>
            <a:r>
              <a:rPr lang="en">
                <a:solidFill>
                  <a:schemeClr val="dk1"/>
                </a:solidFill>
                <a:latin typeface="Kalam"/>
                <a:ea typeface="Kalam"/>
                <a:cs typeface="Kalam"/>
                <a:sym typeface="Kalam"/>
              </a:rPr>
              <a:t>Since the dimensions of the image are not known until image is downloaded</a:t>
            </a:r>
            <a:endParaRPr>
              <a:solidFill>
                <a:schemeClr val="dk1"/>
              </a:solidFill>
              <a:latin typeface="Kalam"/>
              <a:ea typeface="Kalam"/>
              <a:cs typeface="Kalam"/>
              <a:sym typeface="Kalam"/>
            </a:endParaRPr>
          </a:p>
        </p:txBody>
      </p:sp>
      <p:cxnSp>
        <p:nvCxnSpPr>
          <p:cNvPr id="411" name="Google Shape;411;p68"/>
          <p:cNvCxnSpPr>
            <a:stCxn id="410" idx="1"/>
          </p:cNvCxnSpPr>
          <p:nvPr/>
        </p:nvCxnSpPr>
        <p:spPr>
          <a:xfrm flipH="1">
            <a:off x="3707100" y="1660925"/>
            <a:ext cx="502800" cy="369000"/>
          </a:xfrm>
          <a:prstGeom prst="curvedConnector3">
            <a:avLst>
              <a:gd name="adj1" fmla="val 81414"/>
            </a:avLst>
          </a:prstGeom>
          <a:noFill/>
          <a:ln w="28575" cap="flat" cmpd="sng">
            <a:solidFill>
              <a:schemeClr val="dk1"/>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9"/>
          <p:cNvSpPr/>
          <p:nvPr/>
        </p:nvSpPr>
        <p:spPr>
          <a:xfrm>
            <a:off x="0" y="1660813"/>
            <a:ext cx="9144000" cy="19836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9"/>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F2F0F5"/>
                </a:solidFill>
                <a:latin typeface="Roboto"/>
                <a:ea typeface="Roboto"/>
                <a:cs typeface="Roboto"/>
                <a:sym typeface="Roboto"/>
              </a:rPr>
              <a:t> </a:t>
            </a:r>
            <a:endParaRPr sz="1300" b="1">
              <a:solidFill>
                <a:srgbClr val="F0F3F3"/>
              </a:solidFill>
              <a:latin typeface="Roboto"/>
              <a:ea typeface="Roboto"/>
              <a:cs typeface="Roboto"/>
              <a:sym typeface="Roboto"/>
            </a:endParaRPr>
          </a:p>
        </p:txBody>
      </p:sp>
      <p:sp>
        <p:nvSpPr>
          <p:cNvPr id="418" name="Google Shape;418;p69"/>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Image</a:t>
            </a:r>
            <a:endParaRPr>
              <a:latin typeface="Roboto Medium"/>
              <a:ea typeface="Roboto Medium"/>
              <a:cs typeface="Roboto Medium"/>
              <a:sym typeface="Roboto Medium"/>
            </a:endParaRPr>
          </a:p>
        </p:txBody>
      </p:sp>
      <p:sp>
        <p:nvSpPr>
          <p:cNvPr id="419" name="Google Shape;419;p69"/>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JPG, PNG, GIF, etc.</a:t>
            </a:r>
            <a:endParaRPr sz="1800" b="1">
              <a:solidFill>
                <a:srgbClr val="DFE0E2"/>
              </a:solidFill>
            </a:endParaRPr>
          </a:p>
        </p:txBody>
      </p:sp>
      <p:sp>
        <p:nvSpPr>
          <p:cNvPr id="420" name="Google Shape;420;p69"/>
          <p:cNvSpPr txBox="1"/>
          <p:nvPr/>
        </p:nvSpPr>
        <p:spPr>
          <a:xfrm>
            <a:off x="381000" y="1298375"/>
            <a:ext cx="83058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HOW IT WORKS</a:t>
            </a:r>
            <a:endParaRPr>
              <a:latin typeface="Roboto"/>
              <a:ea typeface="Roboto"/>
              <a:cs typeface="Roboto"/>
              <a:sym typeface="Roboto"/>
            </a:endParaRPr>
          </a:p>
        </p:txBody>
      </p:sp>
      <p:sp>
        <p:nvSpPr>
          <p:cNvPr id="421" name="Google Shape;421;p69"/>
          <p:cNvSpPr txBox="1"/>
          <p:nvPr/>
        </p:nvSpPr>
        <p:spPr>
          <a:xfrm>
            <a:off x="457200" y="1816775"/>
            <a:ext cx="8229600" cy="15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ADADAD"/>
                </a:solidFill>
                <a:latin typeface="Roboto Mono"/>
                <a:ea typeface="Roboto Mono"/>
                <a:cs typeface="Roboto Mono"/>
                <a:sym typeface="Roboto Mono"/>
              </a:rPr>
              <a:t>&lt;Image source={ </a:t>
            </a:r>
            <a:r>
              <a:rPr lang="en">
                <a:solidFill>
                  <a:schemeClr val="dk1"/>
                </a:solidFill>
                <a:highlight>
                  <a:srgbClr val="F3F3F3"/>
                </a:highlight>
                <a:latin typeface="Roboto Mono"/>
                <a:ea typeface="Roboto Mono"/>
                <a:cs typeface="Roboto Mono"/>
                <a:sym typeface="Roboto Mono"/>
              </a:rPr>
              <a:t>require('/react-native/img/favicon.png')</a:t>
            </a:r>
            <a:r>
              <a:rPr lang="en">
                <a:solidFill>
                  <a:schemeClr val="dk2"/>
                </a:solidFill>
                <a:highlight>
                  <a:srgbClr val="F3F3F3"/>
                </a:highlight>
                <a:latin typeface="Roboto Mono"/>
                <a:ea typeface="Roboto Mono"/>
                <a:cs typeface="Roboto Mono"/>
                <a:sym typeface="Roboto Mono"/>
              </a:rPr>
              <a:t> </a:t>
            </a:r>
            <a:r>
              <a:rPr lang="en">
                <a:solidFill>
                  <a:srgbClr val="ADADAD"/>
                </a:solidFill>
                <a:latin typeface="Roboto Mono"/>
                <a:ea typeface="Roboto Mono"/>
                <a:cs typeface="Roboto Mono"/>
                <a:sym typeface="Roboto Mono"/>
              </a:rPr>
              <a:t>} /&gt;</a:t>
            </a:r>
            <a:endParaRPr>
              <a:solidFill>
                <a:srgbClr val="ADADAD"/>
              </a:solidFill>
              <a:latin typeface="Roboto Mono"/>
              <a:ea typeface="Roboto Mono"/>
              <a:cs typeface="Roboto Mono"/>
              <a:sym typeface="Roboto Mono"/>
            </a:endParaRPr>
          </a:p>
        </p:txBody>
      </p:sp>
      <p:pic>
        <p:nvPicPr>
          <p:cNvPr id="422" name="Google Shape;422;p69"/>
          <p:cNvPicPr preferRelativeResize="0"/>
          <p:nvPr/>
        </p:nvPicPr>
        <p:blipFill>
          <a:blip r:embed="rId5">
            <a:alphaModFix/>
          </a:blip>
          <a:stretch>
            <a:fillRect/>
          </a:stretch>
        </p:blipFill>
        <p:spPr>
          <a:xfrm>
            <a:off x="7351000" y="3176488"/>
            <a:ext cx="894725" cy="894725"/>
          </a:xfrm>
          <a:prstGeom prst="rect">
            <a:avLst/>
          </a:prstGeom>
          <a:noFill/>
          <a:ln w="9525" cap="flat" cmpd="sng">
            <a:solidFill>
              <a:srgbClr val="FF0000"/>
            </a:solidFill>
            <a:prstDash val="solid"/>
            <a:round/>
            <a:headEnd type="none" w="sm" len="sm"/>
            <a:tailEnd type="none" w="sm" len="sm"/>
          </a:ln>
        </p:spPr>
      </p:pic>
      <p:sp>
        <p:nvSpPr>
          <p:cNvPr id="423" name="Google Shape;423;p69"/>
          <p:cNvSpPr txBox="1"/>
          <p:nvPr/>
        </p:nvSpPr>
        <p:spPr>
          <a:xfrm>
            <a:off x="7287825" y="2849375"/>
            <a:ext cx="9579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0000"/>
                </a:solidFill>
                <a:latin typeface="Roboto"/>
                <a:ea typeface="Roboto"/>
                <a:cs typeface="Roboto"/>
                <a:sym typeface="Roboto"/>
              </a:rPr>
              <a:t>Image</a:t>
            </a:r>
            <a:endParaRPr sz="1200">
              <a:solidFill>
                <a:srgbClr val="FF0000"/>
              </a:solidFill>
              <a:latin typeface="Roboto"/>
              <a:ea typeface="Roboto"/>
              <a:cs typeface="Roboto"/>
              <a:sym typeface="Roboto"/>
            </a:endParaRPr>
          </a:p>
        </p:txBody>
      </p:sp>
      <p:sp>
        <p:nvSpPr>
          <p:cNvPr id="424" name="Google Shape;424;p69"/>
          <p:cNvSpPr txBox="1"/>
          <p:nvPr/>
        </p:nvSpPr>
        <p:spPr>
          <a:xfrm>
            <a:off x="4048250" y="2366275"/>
            <a:ext cx="27741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Kalam"/>
                <a:ea typeface="Kalam"/>
                <a:cs typeface="Kalam"/>
                <a:sym typeface="Kalam"/>
              </a:rPr>
              <a:t>Assets example</a:t>
            </a:r>
            <a:endParaRPr sz="3000">
              <a:solidFill>
                <a:schemeClr val="dk1"/>
              </a:solidFill>
              <a:latin typeface="Kalam"/>
              <a:ea typeface="Kalam"/>
              <a:cs typeface="Kalam"/>
              <a:sym typeface="Kalam"/>
            </a:endParaRPr>
          </a:p>
        </p:txBody>
      </p:sp>
      <p:cxnSp>
        <p:nvCxnSpPr>
          <p:cNvPr id="425" name="Google Shape;425;p69"/>
          <p:cNvCxnSpPr>
            <a:stCxn id="424" idx="1"/>
          </p:cNvCxnSpPr>
          <p:nvPr/>
        </p:nvCxnSpPr>
        <p:spPr>
          <a:xfrm rot="10800000">
            <a:off x="3746750" y="2248225"/>
            <a:ext cx="301500" cy="404400"/>
          </a:xfrm>
          <a:prstGeom prst="curvedConnector2">
            <a:avLst/>
          </a:prstGeom>
          <a:noFill/>
          <a:ln w="28575" cap="flat" cmpd="sng">
            <a:solidFill>
              <a:schemeClr val="dk1"/>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52"/>
          <p:cNvSpPr txBox="1">
            <a:spLocks noGrp="1"/>
          </p:cNvSpPr>
          <p:nvPr>
            <p:ph type="title"/>
          </p:nvPr>
        </p:nvSpPr>
        <p:spPr>
          <a:xfrm>
            <a:off x="6638100" y="721950"/>
            <a:ext cx="2239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Assignment 1 is due midnight</a:t>
            </a:r>
            <a:endParaRPr/>
          </a:p>
        </p:txBody>
      </p:sp>
      <p:sp>
        <p:nvSpPr>
          <p:cNvPr id="203" name="Google Shape;203;p52"/>
          <p:cNvSpPr txBox="1">
            <a:spLocks noGrp="1"/>
          </p:cNvSpPr>
          <p:nvPr>
            <p:ph type="subTitle" idx="1"/>
          </p:nvPr>
        </p:nvSpPr>
        <p:spPr>
          <a:xfrm>
            <a:off x="6638100" y="2291850"/>
            <a:ext cx="2239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Email or Slack us the screenshot</a:t>
            </a:r>
            <a:endParaRPr/>
          </a:p>
          <a:p>
            <a:pPr marL="0" lvl="0" indent="0" algn="ctr" rtl="0">
              <a:spcBef>
                <a:spcPts val="0"/>
              </a:spcBef>
              <a:spcAft>
                <a:spcPts val="0"/>
              </a:spcAft>
              <a:buNone/>
            </a:pPr>
            <a:endParaRPr/>
          </a:p>
        </p:txBody>
      </p:sp>
      <p:pic>
        <p:nvPicPr>
          <p:cNvPr id="204" name="Google Shape;204;p52"/>
          <p:cNvPicPr preferRelativeResize="0"/>
          <p:nvPr/>
        </p:nvPicPr>
        <p:blipFill>
          <a:blip r:embed="rId3">
            <a:alphaModFix/>
          </a:blip>
          <a:stretch>
            <a:fillRect/>
          </a:stretch>
        </p:blipFill>
        <p:spPr>
          <a:xfrm>
            <a:off x="342900" y="600313"/>
            <a:ext cx="6207468" cy="39428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70"/>
          <p:cNvSpPr/>
          <p:nvPr/>
        </p:nvSpPr>
        <p:spPr>
          <a:xfrm>
            <a:off x="0" y="1660813"/>
            <a:ext cx="9144000" cy="19836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0"/>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F2F0F5"/>
                </a:solidFill>
                <a:latin typeface="Roboto"/>
                <a:ea typeface="Roboto"/>
                <a:cs typeface="Roboto"/>
                <a:sym typeface="Roboto"/>
              </a:rPr>
              <a:t> </a:t>
            </a:r>
            <a:endParaRPr sz="1300" b="1">
              <a:solidFill>
                <a:srgbClr val="F0F3F3"/>
              </a:solidFill>
              <a:latin typeface="Roboto"/>
              <a:ea typeface="Roboto"/>
              <a:cs typeface="Roboto"/>
              <a:sym typeface="Roboto"/>
            </a:endParaRPr>
          </a:p>
        </p:txBody>
      </p:sp>
      <p:sp>
        <p:nvSpPr>
          <p:cNvPr id="432" name="Google Shape;432;p70"/>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Image</a:t>
            </a:r>
            <a:endParaRPr>
              <a:latin typeface="Roboto Medium"/>
              <a:ea typeface="Roboto Medium"/>
              <a:cs typeface="Roboto Medium"/>
              <a:sym typeface="Roboto Medium"/>
            </a:endParaRPr>
          </a:p>
        </p:txBody>
      </p:sp>
      <p:sp>
        <p:nvSpPr>
          <p:cNvPr id="433" name="Google Shape;433;p70"/>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JPG, PNG, GIF, etc.</a:t>
            </a:r>
            <a:endParaRPr sz="1800" b="1">
              <a:solidFill>
                <a:srgbClr val="DFE0E2"/>
              </a:solidFill>
            </a:endParaRPr>
          </a:p>
        </p:txBody>
      </p:sp>
      <p:sp>
        <p:nvSpPr>
          <p:cNvPr id="434" name="Google Shape;434;p70"/>
          <p:cNvSpPr txBox="1"/>
          <p:nvPr/>
        </p:nvSpPr>
        <p:spPr>
          <a:xfrm>
            <a:off x="381000" y="1298375"/>
            <a:ext cx="83058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HOW IT WORKS</a:t>
            </a:r>
            <a:endParaRPr>
              <a:latin typeface="Roboto"/>
              <a:ea typeface="Roboto"/>
              <a:cs typeface="Roboto"/>
              <a:sym typeface="Roboto"/>
            </a:endParaRPr>
          </a:p>
        </p:txBody>
      </p:sp>
      <p:sp>
        <p:nvSpPr>
          <p:cNvPr id="435" name="Google Shape;435;p70"/>
          <p:cNvSpPr txBox="1"/>
          <p:nvPr/>
        </p:nvSpPr>
        <p:spPr>
          <a:xfrm>
            <a:off x="457200" y="1816775"/>
            <a:ext cx="8229600" cy="15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Mono"/>
                <a:ea typeface="Roboto Mono"/>
                <a:cs typeface="Roboto Mono"/>
                <a:sym typeface="Roboto Mono"/>
              </a:rPr>
              <a:t>&lt;Image source={ </a:t>
            </a:r>
            <a:r>
              <a:rPr lang="en">
                <a:solidFill>
                  <a:schemeClr val="dk1"/>
                </a:solidFill>
                <a:highlight>
                  <a:srgbClr val="F3F3F3"/>
                </a:highlight>
                <a:latin typeface="Roboto Mono"/>
                <a:ea typeface="Roboto Mono"/>
                <a:cs typeface="Roboto Mono"/>
                <a:sym typeface="Roboto Mono"/>
              </a:rPr>
              <a:t>require('/react-native/img/favicon.png') </a:t>
            </a:r>
            <a:r>
              <a:rPr lang="en">
                <a:solidFill>
                  <a:schemeClr val="dk1"/>
                </a:solidFill>
                <a:latin typeface="Roboto Mono"/>
                <a:ea typeface="Roboto Mono"/>
                <a:cs typeface="Roboto Mono"/>
                <a:sym typeface="Roboto Mono"/>
              </a:rPr>
              <a:t>} /&gt;</a:t>
            </a:r>
            <a:endParaRPr>
              <a:solidFill>
                <a:schemeClr val="dk1"/>
              </a:solidFill>
              <a:latin typeface="Roboto Mono"/>
              <a:ea typeface="Roboto Mono"/>
              <a:cs typeface="Roboto Mono"/>
              <a:sym typeface="Roboto Mono"/>
            </a:endParaRPr>
          </a:p>
        </p:txBody>
      </p:sp>
      <p:pic>
        <p:nvPicPr>
          <p:cNvPr id="436" name="Google Shape;436;p70"/>
          <p:cNvPicPr preferRelativeResize="0"/>
          <p:nvPr/>
        </p:nvPicPr>
        <p:blipFill>
          <a:blip r:embed="rId5">
            <a:alphaModFix/>
          </a:blip>
          <a:stretch>
            <a:fillRect/>
          </a:stretch>
        </p:blipFill>
        <p:spPr>
          <a:xfrm>
            <a:off x="7351000" y="3176488"/>
            <a:ext cx="894725" cy="894725"/>
          </a:xfrm>
          <a:prstGeom prst="rect">
            <a:avLst/>
          </a:prstGeom>
          <a:noFill/>
          <a:ln w="9525" cap="flat" cmpd="sng">
            <a:solidFill>
              <a:srgbClr val="FF0000"/>
            </a:solidFill>
            <a:prstDash val="solid"/>
            <a:round/>
            <a:headEnd type="none" w="sm" len="sm"/>
            <a:tailEnd type="none" w="sm" len="sm"/>
          </a:ln>
        </p:spPr>
      </p:pic>
      <p:sp>
        <p:nvSpPr>
          <p:cNvPr id="437" name="Google Shape;437;p70"/>
          <p:cNvSpPr txBox="1"/>
          <p:nvPr/>
        </p:nvSpPr>
        <p:spPr>
          <a:xfrm>
            <a:off x="7287825" y="2849375"/>
            <a:ext cx="9579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0000"/>
                </a:solidFill>
                <a:latin typeface="Roboto"/>
                <a:ea typeface="Roboto"/>
                <a:cs typeface="Roboto"/>
                <a:sym typeface="Roboto"/>
              </a:rPr>
              <a:t>Image</a:t>
            </a:r>
            <a:endParaRPr sz="1200">
              <a:solidFill>
                <a:srgbClr val="FF0000"/>
              </a:solidFill>
              <a:latin typeface="Roboto"/>
              <a:ea typeface="Roboto"/>
              <a:cs typeface="Roboto"/>
              <a:sym typeface="Roboto"/>
            </a:endParaRPr>
          </a:p>
        </p:txBody>
      </p:sp>
      <p:sp>
        <p:nvSpPr>
          <p:cNvPr id="438" name="Google Shape;438;p70"/>
          <p:cNvSpPr txBox="1"/>
          <p:nvPr/>
        </p:nvSpPr>
        <p:spPr>
          <a:xfrm>
            <a:off x="2114400" y="2597850"/>
            <a:ext cx="37947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Kalam"/>
                <a:ea typeface="Kalam"/>
                <a:cs typeface="Kalam"/>
                <a:sym typeface="Kalam"/>
              </a:rPr>
              <a:t>No sizing required! 😮</a:t>
            </a:r>
            <a:endParaRPr sz="3000">
              <a:solidFill>
                <a:schemeClr val="dk1"/>
              </a:solidFill>
              <a:latin typeface="Kalam"/>
              <a:ea typeface="Kalam"/>
              <a:cs typeface="Kalam"/>
              <a:sym typeface="Kalam"/>
            </a:endParaRPr>
          </a:p>
        </p:txBody>
      </p:sp>
      <p:cxnSp>
        <p:nvCxnSpPr>
          <p:cNvPr id="439" name="Google Shape;439;p70"/>
          <p:cNvCxnSpPr>
            <a:stCxn id="438" idx="1"/>
          </p:cNvCxnSpPr>
          <p:nvPr/>
        </p:nvCxnSpPr>
        <p:spPr>
          <a:xfrm rot="10800000">
            <a:off x="1275600" y="2148600"/>
            <a:ext cx="838800" cy="735600"/>
          </a:xfrm>
          <a:prstGeom prst="curvedConnector3">
            <a:avLst>
              <a:gd name="adj1" fmla="val 87166"/>
            </a:avLst>
          </a:prstGeom>
          <a:noFill/>
          <a:ln w="28575" cap="flat" cmpd="sng">
            <a:solidFill>
              <a:schemeClr val="dk1"/>
            </a:solidFill>
            <a:prstDash val="solid"/>
            <a:roun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71"/>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StyleSheet</a:t>
            </a:r>
            <a:endParaRPr>
              <a:latin typeface="Roboto Medium"/>
              <a:ea typeface="Roboto Medium"/>
              <a:cs typeface="Roboto Medium"/>
              <a:sym typeface="Roboto Medium"/>
            </a:endParaRPr>
          </a:p>
        </p:txBody>
      </p:sp>
      <p:sp>
        <p:nvSpPr>
          <p:cNvPr id="445" name="Google Shape;445;p71"/>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1"/>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Making Your App Look Pretty</a:t>
            </a:r>
            <a:endParaRPr sz="1800" b="1">
              <a:solidFill>
                <a:srgbClr val="DFE0E2"/>
              </a:solidFill>
            </a:endParaRPr>
          </a:p>
        </p:txBody>
      </p:sp>
      <p:sp>
        <p:nvSpPr>
          <p:cNvPr id="447" name="Google Shape;447;p71"/>
          <p:cNvSpPr txBox="1"/>
          <p:nvPr/>
        </p:nvSpPr>
        <p:spPr>
          <a:xfrm>
            <a:off x="457200" y="2134475"/>
            <a:ext cx="3256200" cy="14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400">
                <a:solidFill>
                  <a:schemeClr val="dk1"/>
                </a:solidFill>
                <a:latin typeface="Roboto"/>
                <a:ea typeface="Roboto"/>
                <a:cs typeface="Roboto"/>
                <a:sym typeface="Roboto"/>
              </a:rPr>
              <a:t>Where all styles live</a:t>
            </a:r>
            <a:endParaRPr sz="1800" i="1">
              <a:solidFill>
                <a:schemeClr val="dk1"/>
              </a:solidFill>
              <a:latin typeface="Roboto"/>
              <a:ea typeface="Roboto"/>
              <a:cs typeface="Roboto"/>
              <a:sym typeface="Roboto"/>
            </a:endParaRPr>
          </a:p>
        </p:txBody>
      </p:sp>
      <p:sp>
        <p:nvSpPr>
          <p:cNvPr id="448" name="Google Shape;448;p71"/>
          <p:cNvSpPr/>
          <p:nvPr/>
        </p:nvSpPr>
        <p:spPr>
          <a:xfrm>
            <a:off x="4713750" y="1486200"/>
            <a:ext cx="3478500" cy="2878500"/>
          </a:xfrm>
          <a:prstGeom prst="verticalScroll">
            <a:avLst>
              <a:gd name="adj" fmla="val 10932"/>
            </a:avLst>
          </a:prstGeom>
          <a:solidFill>
            <a:srgbClr val="FFF2CC"/>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38100" marR="38100" lvl="0" indent="0" algn="l" rtl="0">
              <a:lnSpc>
                <a:spcPct val="150000"/>
              </a:lnSpc>
              <a:spcBef>
                <a:spcPts val="0"/>
              </a:spcBef>
              <a:spcAft>
                <a:spcPts val="0"/>
              </a:spcAft>
              <a:buNone/>
            </a:pPr>
            <a:r>
              <a:rPr lang="en" sz="900" b="1">
                <a:solidFill>
                  <a:schemeClr val="dk1"/>
                </a:solidFill>
                <a:latin typeface="Roboto Mono"/>
                <a:ea typeface="Roboto Mono"/>
                <a:cs typeface="Roboto Mono"/>
                <a:sym typeface="Roboto Mono"/>
              </a:rPr>
              <a:t>const styles = StyleSheet.create({</a:t>
            </a:r>
            <a:br>
              <a:rPr lang="en" sz="900" b="1">
                <a:solidFill>
                  <a:schemeClr val="dk1"/>
                </a:solidFill>
                <a:latin typeface="Roboto Mono"/>
                <a:ea typeface="Roboto Mono"/>
                <a:cs typeface="Roboto Mono"/>
                <a:sym typeface="Roboto Mono"/>
              </a:rPr>
            </a:br>
            <a:r>
              <a:rPr lang="en" sz="900" b="1">
                <a:solidFill>
                  <a:schemeClr val="dk1"/>
                </a:solidFill>
                <a:latin typeface="Roboto Mono"/>
                <a:ea typeface="Roboto Mono"/>
                <a:cs typeface="Roboto Mono"/>
                <a:sym typeface="Roboto Mono"/>
              </a:rPr>
              <a:t>  container: {</a:t>
            </a:r>
            <a:br>
              <a:rPr lang="en" sz="900" b="1">
                <a:solidFill>
                  <a:schemeClr val="dk1"/>
                </a:solidFill>
                <a:latin typeface="Roboto Mono"/>
                <a:ea typeface="Roboto Mono"/>
                <a:cs typeface="Roboto Mono"/>
                <a:sym typeface="Roboto Mono"/>
              </a:rPr>
            </a:br>
            <a:r>
              <a:rPr lang="en" sz="900" b="1">
                <a:solidFill>
                  <a:schemeClr val="dk1"/>
                </a:solidFill>
                <a:latin typeface="Roboto Mono"/>
                <a:ea typeface="Roboto Mono"/>
                <a:cs typeface="Roboto Mono"/>
                <a:sym typeface="Roboto Mono"/>
              </a:rPr>
              <a:t>    flex: 1,</a:t>
            </a:r>
            <a:br>
              <a:rPr lang="en" sz="900" b="1">
                <a:solidFill>
                  <a:schemeClr val="dk1"/>
                </a:solidFill>
                <a:latin typeface="Roboto Mono"/>
                <a:ea typeface="Roboto Mono"/>
                <a:cs typeface="Roboto Mono"/>
                <a:sym typeface="Roboto Mono"/>
              </a:rPr>
            </a:br>
            <a:r>
              <a:rPr lang="en" sz="900" b="1">
                <a:solidFill>
                  <a:schemeClr val="dk1"/>
                </a:solidFill>
                <a:latin typeface="Roboto Mono"/>
                <a:ea typeface="Roboto Mono"/>
                <a:cs typeface="Roboto Mono"/>
                <a:sym typeface="Roboto Mono"/>
              </a:rPr>
              <a:t>    backgroundColor: '#fff',</a:t>
            </a:r>
            <a:br>
              <a:rPr lang="en" sz="900" b="1">
                <a:solidFill>
                  <a:schemeClr val="dk1"/>
                </a:solidFill>
                <a:latin typeface="Roboto Mono"/>
                <a:ea typeface="Roboto Mono"/>
                <a:cs typeface="Roboto Mono"/>
                <a:sym typeface="Roboto Mono"/>
              </a:rPr>
            </a:br>
            <a:r>
              <a:rPr lang="en" sz="900" b="1">
                <a:solidFill>
                  <a:schemeClr val="dk1"/>
                </a:solidFill>
                <a:latin typeface="Roboto Mono"/>
                <a:ea typeface="Roboto Mono"/>
                <a:cs typeface="Roboto Mono"/>
                <a:sym typeface="Roboto Mono"/>
              </a:rPr>
              <a:t>    alignItems: 'center',</a:t>
            </a:r>
            <a:br>
              <a:rPr lang="en" sz="900" b="1">
                <a:solidFill>
                  <a:schemeClr val="dk1"/>
                </a:solidFill>
                <a:latin typeface="Roboto Mono"/>
                <a:ea typeface="Roboto Mono"/>
                <a:cs typeface="Roboto Mono"/>
                <a:sym typeface="Roboto Mono"/>
              </a:rPr>
            </a:br>
            <a:r>
              <a:rPr lang="en" sz="900" b="1">
                <a:solidFill>
                  <a:schemeClr val="dk1"/>
                </a:solidFill>
                <a:latin typeface="Roboto Mono"/>
                <a:ea typeface="Roboto Mono"/>
                <a:cs typeface="Roboto Mono"/>
                <a:sym typeface="Roboto Mono"/>
              </a:rPr>
              <a:t>    justifyContent: 'center',</a:t>
            </a:r>
            <a:br>
              <a:rPr lang="en" sz="900" b="1">
                <a:solidFill>
                  <a:schemeClr val="dk1"/>
                </a:solidFill>
                <a:latin typeface="Roboto Mono"/>
                <a:ea typeface="Roboto Mono"/>
                <a:cs typeface="Roboto Mono"/>
                <a:sym typeface="Roboto Mono"/>
              </a:rPr>
            </a:br>
            <a:r>
              <a:rPr lang="en" sz="900" b="1">
                <a:solidFill>
                  <a:schemeClr val="dk1"/>
                </a:solidFill>
                <a:latin typeface="Roboto Mono"/>
                <a:ea typeface="Roboto Mono"/>
                <a:cs typeface="Roboto Mono"/>
                <a:sym typeface="Roboto Mono"/>
              </a:rPr>
              <a:t>  },</a:t>
            </a:r>
            <a:br>
              <a:rPr lang="en" sz="900" b="1">
                <a:solidFill>
                  <a:schemeClr val="dk1"/>
                </a:solidFill>
                <a:latin typeface="Roboto Mono"/>
                <a:ea typeface="Roboto Mono"/>
                <a:cs typeface="Roboto Mono"/>
                <a:sym typeface="Roboto Mono"/>
              </a:rPr>
            </a:br>
            <a:r>
              <a:rPr lang="en" sz="900" b="1">
                <a:solidFill>
                  <a:schemeClr val="dk1"/>
                </a:solidFill>
                <a:latin typeface="Roboto Mono"/>
                <a:ea typeface="Roboto Mono"/>
                <a:cs typeface="Roboto Mono"/>
                <a:sym typeface="Roboto Mono"/>
              </a:rPr>
              <a:t>});</a:t>
            </a:r>
            <a:endParaRPr b="1">
              <a:solidFill>
                <a:schemeClr val="dk1"/>
              </a:solidFill>
            </a:endParaRPr>
          </a:p>
        </p:txBody>
      </p:sp>
      <p:sp>
        <p:nvSpPr>
          <p:cNvPr id="449" name="Google Shape;449;p71"/>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Cheat Sheet</a:t>
            </a:r>
            <a:r>
              <a:rPr lang="en" sz="1300" b="1">
                <a:solidFill>
                  <a:srgbClr val="F0F3F3"/>
                </a:solidFill>
                <a:latin typeface="Roboto"/>
                <a:ea typeface="Roboto"/>
                <a:cs typeface="Roboto"/>
                <a:sym typeface="Roboto"/>
              </a:rPr>
              <a:t> </a:t>
            </a:r>
            <a:endParaRPr sz="1300" b="1">
              <a:solidFill>
                <a:srgbClr val="F0F3F3"/>
              </a:solidFill>
              <a:latin typeface="Roboto"/>
              <a:ea typeface="Roboto"/>
              <a:cs typeface="Roboto"/>
              <a:sym typeface="Roboto"/>
            </a:endParaRPr>
          </a:p>
        </p:txBody>
      </p:sp>
      <p:sp>
        <p:nvSpPr>
          <p:cNvPr id="450" name="Google Shape;450;p71">
            <a:hlinkClick r:id="rId4" action="ppaction://hlinksldjump"/>
          </p:cNvPr>
          <p:cNvSpPr/>
          <p:nvPr/>
        </p:nvSpPr>
        <p:spPr>
          <a:xfrm>
            <a:off x="550600" y="2873925"/>
            <a:ext cx="1444800" cy="572700"/>
          </a:xfrm>
          <a:prstGeom prst="snip1Rect">
            <a:avLst>
              <a:gd name="adj" fmla="val 201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Roboto"/>
                <a:ea typeface="Roboto"/>
                <a:cs typeface="Roboto"/>
                <a:sym typeface="Roboto"/>
              </a:rPr>
              <a:t>Visual</a:t>
            </a:r>
            <a:endParaRPr sz="1800">
              <a:solidFill>
                <a:srgbClr val="FFFFFF"/>
              </a:solidFill>
              <a:latin typeface="Roboto"/>
              <a:ea typeface="Roboto"/>
              <a:cs typeface="Roboto"/>
              <a:sym typeface="Roboto"/>
            </a:endParaRPr>
          </a:p>
        </p:txBody>
      </p:sp>
      <p:sp>
        <p:nvSpPr>
          <p:cNvPr id="451" name="Google Shape;451;p71"/>
          <p:cNvSpPr/>
          <p:nvPr/>
        </p:nvSpPr>
        <p:spPr>
          <a:xfrm>
            <a:off x="2154150" y="2873925"/>
            <a:ext cx="1444800" cy="572700"/>
          </a:xfrm>
          <a:prstGeom prst="snip1Rect">
            <a:avLst>
              <a:gd name="adj" fmla="val 201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Roboto"/>
                <a:ea typeface="Roboto"/>
                <a:cs typeface="Roboto"/>
                <a:sym typeface="Roboto"/>
              </a:rPr>
              <a:t>Sizing</a:t>
            </a:r>
            <a:endParaRPr sz="1800">
              <a:solidFill>
                <a:srgbClr val="FFFFFF"/>
              </a:solidFill>
              <a:latin typeface="Roboto"/>
              <a:ea typeface="Roboto"/>
              <a:cs typeface="Roboto"/>
              <a:sym typeface="Roboto"/>
            </a:endParaRPr>
          </a:p>
        </p:txBody>
      </p:sp>
      <p:sp>
        <p:nvSpPr>
          <p:cNvPr id="452" name="Google Shape;452;p71">
            <a:hlinkClick r:id="rId5" action="ppaction://hlinksldjump"/>
          </p:cNvPr>
          <p:cNvSpPr/>
          <p:nvPr/>
        </p:nvSpPr>
        <p:spPr>
          <a:xfrm>
            <a:off x="550600" y="3679700"/>
            <a:ext cx="1444800" cy="572700"/>
          </a:xfrm>
          <a:prstGeom prst="snip1Rect">
            <a:avLst>
              <a:gd name="adj" fmla="val 201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Roboto"/>
                <a:ea typeface="Roboto"/>
                <a:cs typeface="Roboto"/>
                <a:sym typeface="Roboto"/>
              </a:rPr>
              <a:t>Spacing</a:t>
            </a:r>
            <a:endParaRPr sz="1800">
              <a:solidFill>
                <a:srgbClr val="FFFFFF"/>
              </a:solidFill>
              <a:latin typeface="Roboto"/>
              <a:ea typeface="Roboto"/>
              <a:cs typeface="Roboto"/>
              <a:sym typeface="Roboto"/>
            </a:endParaRPr>
          </a:p>
        </p:txBody>
      </p:sp>
      <p:sp>
        <p:nvSpPr>
          <p:cNvPr id="453" name="Google Shape;453;p71">
            <a:hlinkClick r:id="" action="ppaction://noaction"/>
          </p:cNvPr>
          <p:cNvSpPr/>
          <p:nvPr/>
        </p:nvSpPr>
        <p:spPr>
          <a:xfrm>
            <a:off x="2154150" y="3679700"/>
            <a:ext cx="1444800" cy="572700"/>
          </a:xfrm>
          <a:prstGeom prst="snip1Rect">
            <a:avLst>
              <a:gd name="adj" fmla="val 201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Roboto"/>
                <a:ea typeface="Roboto"/>
                <a:cs typeface="Roboto"/>
                <a:sym typeface="Roboto"/>
              </a:rPr>
              <a:t>Flexboxes</a:t>
            </a:r>
            <a:endParaRPr sz="1800">
              <a:solidFill>
                <a:srgbClr val="FFFFFF"/>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2"/>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StyleSheet</a:t>
            </a:r>
            <a:endParaRPr>
              <a:latin typeface="Roboto Medium"/>
              <a:ea typeface="Roboto Medium"/>
              <a:cs typeface="Roboto Medium"/>
              <a:sym typeface="Roboto Medium"/>
            </a:endParaRPr>
          </a:p>
        </p:txBody>
      </p:sp>
      <p:sp>
        <p:nvSpPr>
          <p:cNvPr id="459" name="Google Shape;459;p72"/>
          <p:cNvSpPr/>
          <p:nvPr/>
        </p:nvSpPr>
        <p:spPr>
          <a:xfrm>
            <a:off x="0" y="1508374"/>
            <a:ext cx="9144000" cy="29385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72"/>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Making Your App Look Pretty</a:t>
            </a:r>
            <a:endParaRPr sz="1800" b="1">
              <a:solidFill>
                <a:srgbClr val="DFE0E2"/>
              </a:solidFill>
            </a:endParaRPr>
          </a:p>
        </p:txBody>
      </p:sp>
      <p:sp>
        <p:nvSpPr>
          <p:cNvPr id="461" name="Google Shape;461;p72"/>
          <p:cNvSpPr txBox="1"/>
          <p:nvPr/>
        </p:nvSpPr>
        <p:spPr>
          <a:xfrm>
            <a:off x="457200" y="1671574"/>
            <a:ext cx="6929100" cy="2612100"/>
          </a:xfrm>
          <a:prstGeom prst="rect">
            <a:avLst/>
          </a:prstGeom>
          <a:noFill/>
          <a:ln>
            <a:noFill/>
          </a:ln>
        </p:spPr>
        <p:txBody>
          <a:bodyPr spcFirstLastPara="1" wrap="square" lIns="91425" tIns="91425" rIns="91425" bIns="91425" anchor="ctr" anchorCtr="0">
            <a:noAutofit/>
          </a:bodyPr>
          <a:lstStyle/>
          <a:p>
            <a:pPr marL="38100" marR="38100" lvl="0" indent="0" algn="l" rtl="0">
              <a:lnSpc>
                <a:spcPct val="150000"/>
              </a:lnSpc>
              <a:spcBef>
                <a:spcPts val="0"/>
              </a:spcBef>
              <a:spcAft>
                <a:spcPts val="0"/>
              </a:spcAft>
              <a:buNone/>
            </a:pPr>
            <a:r>
              <a:rPr lang="en">
                <a:solidFill>
                  <a:schemeClr val="dk1"/>
                </a:solidFill>
                <a:latin typeface="Roboto Mono"/>
                <a:ea typeface="Roboto Mono"/>
                <a:cs typeface="Roboto Mono"/>
                <a:sym typeface="Roboto Mono"/>
              </a:rPr>
              <a:t>const styles = StyleSheet.create({</a:t>
            </a:r>
            <a:br>
              <a:rPr lang="en">
                <a:solidFill>
                  <a:schemeClr val="dk1"/>
                </a:solidFill>
                <a:latin typeface="Roboto Mono"/>
                <a:ea typeface="Roboto Mono"/>
                <a:cs typeface="Roboto Mono"/>
                <a:sym typeface="Roboto Mono"/>
              </a:rPr>
            </a:br>
            <a:r>
              <a:rPr lang="en">
                <a:solidFill>
                  <a:schemeClr val="dk1"/>
                </a:solidFill>
                <a:latin typeface="Roboto Mono"/>
                <a:ea typeface="Roboto Mono"/>
                <a:cs typeface="Roboto Mono"/>
                <a:sym typeface="Roboto Mono"/>
              </a:rPr>
              <a:t>  container: {</a:t>
            </a:r>
            <a:br>
              <a:rPr lang="en">
                <a:solidFill>
                  <a:schemeClr val="dk1"/>
                </a:solidFill>
                <a:latin typeface="Roboto Mono"/>
                <a:ea typeface="Roboto Mono"/>
                <a:cs typeface="Roboto Mono"/>
                <a:sym typeface="Roboto Mono"/>
              </a:rPr>
            </a:br>
            <a:r>
              <a:rPr lang="en">
                <a:solidFill>
                  <a:schemeClr val="dk1"/>
                </a:solidFill>
                <a:latin typeface="Roboto Mono"/>
                <a:ea typeface="Roboto Mono"/>
                <a:cs typeface="Roboto Mono"/>
                <a:sym typeface="Roboto Mono"/>
              </a:rPr>
              <a:t>    flex: 1,</a:t>
            </a:r>
            <a:br>
              <a:rPr lang="en">
                <a:solidFill>
                  <a:schemeClr val="dk1"/>
                </a:solidFill>
                <a:latin typeface="Roboto Mono"/>
                <a:ea typeface="Roboto Mono"/>
                <a:cs typeface="Roboto Mono"/>
                <a:sym typeface="Roboto Mono"/>
              </a:rPr>
            </a:br>
            <a:r>
              <a:rPr lang="en">
                <a:solidFill>
                  <a:schemeClr val="dk1"/>
                </a:solidFill>
                <a:latin typeface="Roboto Mono"/>
                <a:ea typeface="Roboto Mono"/>
                <a:cs typeface="Roboto Mono"/>
                <a:sym typeface="Roboto Mono"/>
              </a:rPr>
              <a:t>    backgroundColor: '#fff',</a:t>
            </a:r>
            <a:br>
              <a:rPr lang="en">
                <a:solidFill>
                  <a:schemeClr val="dk1"/>
                </a:solidFill>
                <a:latin typeface="Roboto Mono"/>
                <a:ea typeface="Roboto Mono"/>
                <a:cs typeface="Roboto Mono"/>
                <a:sym typeface="Roboto Mono"/>
              </a:rPr>
            </a:br>
            <a:r>
              <a:rPr lang="en">
                <a:solidFill>
                  <a:schemeClr val="dk1"/>
                </a:solidFill>
                <a:latin typeface="Roboto Mono"/>
                <a:ea typeface="Roboto Mono"/>
                <a:cs typeface="Roboto Mono"/>
                <a:sym typeface="Roboto Mono"/>
              </a:rPr>
              <a:t>    alignItems: 'center',</a:t>
            </a:r>
            <a:br>
              <a:rPr lang="en">
                <a:solidFill>
                  <a:schemeClr val="dk1"/>
                </a:solidFill>
                <a:latin typeface="Roboto Mono"/>
                <a:ea typeface="Roboto Mono"/>
                <a:cs typeface="Roboto Mono"/>
                <a:sym typeface="Roboto Mono"/>
              </a:rPr>
            </a:br>
            <a:r>
              <a:rPr lang="en">
                <a:solidFill>
                  <a:schemeClr val="dk1"/>
                </a:solidFill>
                <a:latin typeface="Roboto Mono"/>
                <a:ea typeface="Roboto Mono"/>
                <a:cs typeface="Roboto Mono"/>
                <a:sym typeface="Roboto Mono"/>
              </a:rPr>
              <a:t>    justifyContent: 'center',</a:t>
            </a:r>
            <a:br>
              <a:rPr lang="en">
                <a:solidFill>
                  <a:schemeClr val="dk1"/>
                </a:solidFill>
                <a:latin typeface="Roboto Mono"/>
                <a:ea typeface="Roboto Mono"/>
                <a:cs typeface="Roboto Mono"/>
                <a:sym typeface="Roboto Mono"/>
              </a:rPr>
            </a:br>
            <a:r>
              <a:rPr lang="en">
                <a:solidFill>
                  <a:schemeClr val="dk1"/>
                </a:solidFill>
                <a:latin typeface="Roboto Mono"/>
                <a:ea typeface="Roboto Mono"/>
                <a:cs typeface="Roboto Mono"/>
                <a:sym typeface="Roboto Mono"/>
              </a:rPr>
              <a:t>  },</a:t>
            </a:r>
            <a:br>
              <a:rPr lang="en">
                <a:solidFill>
                  <a:schemeClr val="dk1"/>
                </a:solidFill>
                <a:latin typeface="Roboto Mono"/>
                <a:ea typeface="Roboto Mono"/>
                <a:cs typeface="Roboto Mono"/>
                <a:sym typeface="Roboto Mono"/>
              </a:rPr>
            </a:br>
            <a:r>
              <a:rPr lang="en">
                <a:solidFill>
                  <a:schemeClr val="dk1"/>
                </a:solidFill>
                <a:latin typeface="Roboto Mono"/>
                <a:ea typeface="Roboto Mono"/>
                <a:cs typeface="Roboto Mono"/>
                <a:sym typeface="Roboto Mono"/>
              </a:rPr>
              <a:t>});</a:t>
            </a:r>
            <a:endParaRPr>
              <a:solidFill>
                <a:schemeClr val="dk1"/>
              </a:solidFill>
              <a:latin typeface="Roboto"/>
              <a:ea typeface="Roboto"/>
              <a:cs typeface="Roboto"/>
              <a:sym typeface="Roboto"/>
            </a:endParaRPr>
          </a:p>
        </p:txBody>
      </p:sp>
      <p:sp>
        <p:nvSpPr>
          <p:cNvPr id="462" name="Google Shape;462;p72"/>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Cheat Sheet</a:t>
            </a:r>
            <a:r>
              <a:rPr lang="en" sz="1300" b="1">
                <a:solidFill>
                  <a:srgbClr val="F0F3F3"/>
                </a:solidFill>
                <a:latin typeface="Roboto"/>
                <a:ea typeface="Roboto"/>
                <a:cs typeface="Roboto"/>
                <a:sym typeface="Roboto"/>
              </a:rPr>
              <a:t> </a:t>
            </a:r>
            <a:endParaRPr sz="1300" b="1">
              <a:solidFill>
                <a:srgbClr val="F0F3F3"/>
              </a:solidFill>
              <a:latin typeface="Roboto"/>
              <a:ea typeface="Roboto"/>
              <a:cs typeface="Roboto"/>
              <a:sym typeface="Roboto"/>
            </a:endParaRPr>
          </a:p>
        </p:txBody>
      </p:sp>
      <p:sp>
        <p:nvSpPr>
          <p:cNvPr id="463" name="Google Shape;463;p72"/>
          <p:cNvSpPr txBox="1"/>
          <p:nvPr/>
        </p:nvSpPr>
        <p:spPr>
          <a:xfrm>
            <a:off x="381000" y="1145975"/>
            <a:ext cx="83058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EXAMPLE</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73"/>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StyleSheet</a:t>
            </a:r>
            <a:endParaRPr>
              <a:latin typeface="Roboto Medium"/>
              <a:ea typeface="Roboto Medium"/>
              <a:cs typeface="Roboto Medium"/>
              <a:sym typeface="Roboto Medium"/>
            </a:endParaRPr>
          </a:p>
        </p:txBody>
      </p:sp>
      <p:sp>
        <p:nvSpPr>
          <p:cNvPr id="469" name="Google Shape;469;p73"/>
          <p:cNvSpPr/>
          <p:nvPr/>
        </p:nvSpPr>
        <p:spPr>
          <a:xfrm>
            <a:off x="0" y="1508374"/>
            <a:ext cx="9144000" cy="29385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73"/>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Making Your App Look Pretty</a:t>
            </a:r>
            <a:endParaRPr sz="1800" b="1">
              <a:solidFill>
                <a:srgbClr val="DFE0E2"/>
              </a:solidFill>
            </a:endParaRPr>
          </a:p>
        </p:txBody>
      </p:sp>
      <p:sp>
        <p:nvSpPr>
          <p:cNvPr id="471" name="Google Shape;471;p73"/>
          <p:cNvSpPr txBox="1"/>
          <p:nvPr/>
        </p:nvSpPr>
        <p:spPr>
          <a:xfrm>
            <a:off x="457200" y="1671574"/>
            <a:ext cx="6929100" cy="2612100"/>
          </a:xfrm>
          <a:prstGeom prst="rect">
            <a:avLst/>
          </a:prstGeom>
          <a:noFill/>
          <a:ln>
            <a:noFill/>
          </a:ln>
        </p:spPr>
        <p:txBody>
          <a:bodyPr spcFirstLastPara="1" wrap="square" lIns="91425" tIns="91425" rIns="91425" bIns="91425" anchor="ctr" anchorCtr="0">
            <a:noAutofit/>
          </a:bodyPr>
          <a:lstStyle/>
          <a:p>
            <a:pPr marL="38100" marR="38100" lvl="0" indent="0" algn="l" rtl="0">
              <a:lnSpc>
                <a:spcPct val="150000"/>
              </a:lnSpc>
              <a:spcBef>
                <a:spcPts val="0"/>
              </a:spcBef>
              <a:spcAft>
                <a:spcPts val="0"/>
              </a:spcAft>
              <a:buNone/>
            </a:pPr>
            <a:r>
              <a:rPr lang="en" b="1">
                <a:solidFill>
                  <a:schemeClr val="dk1"/>
                </a:solidFill>
                <a:latin typeface="Roboto Mono"/>
                <a:ea typeface="Roboto Mono"/>
                <a:cs typeface="Roboto Mono"/>
                <a:sym typeface="Roboto Mono"/>
              </a:rPr>
              <a:t>const styles = StyleSheet.create({</a:t>
            </a:r>
            <a:br>
              <a:rPr lang="en">
                <a:solidFill>
                  <a:srgbClr val="DDDDD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container: {</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flex: 1,</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backgroundColor: '#fff',</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alignItems: 'center',</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justifyContent: 'center',</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a:t>
            </a:r>
            <a:endParaRPr>
              <a:solidFill>
                <a:srgbClr val="ADADAD"/>
              </a:solidFill>
              <a:latin typeface="Roboto"/>
              <a:ea typeface="Roboto"/>
              <a:cs typeface="Roboto"/>
              <a:sym typeface="Roboto"/>
            </a:endParaRPr>
          </a:p>
        </p:txBody>
      </p:sp>
      <p:sp>
        <p:nvSpPr>
          <p:cNvPr id="472" name="Google Shape;472;p73"/>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Cheat Sheet</a:t>
            </a:r>
            <a:r>
              <a:rPr lang="en" sz="1300" b="1">
                <a:solidFill>
                  <a:srgbClr val="F0F3F3"/>
                </a:solidFill>
                <a:latin typeface="Roboto"/>
                <a:ea typeface="Roboto"/>
                <a:cs typeface="Roboto"/>
                <a:sym typeface="Roboto"/>
              </a:rPr>
              <a:t> </a:t>
            </a:r>
            <a:endParaRPr sz="1300" b="1">
              <a:solidFill>
                <a:srgbClr val="F0F3F3"/>
              </a:solidFill>
              <a:latin typeface="Roboto"/>
              <a:ea typeface="Roboto"/>
              <a:cs typeface="Roboto"/>
              <a:sym typeface="Roboto"/>
            </a:endParaRPr>
          </a:p>
        </p:txBody>
      </p:sp>
      <p:sp>
        <p:nvSpPr>
          <p:cNvPr id="473" name="Google Shape;473;p73"/>
          <p:cNvSpPr txBox="1"/>
          <p:nvPr/>
        </p:nvSpPr>
        <p:spPr>
          <a:xfrm>
            <a:off x="381000" y="1145975"/>
            <a:ext cx="83058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EXAMPLE</a:t>
            </a:r>
            <a:endParaRPr>
              <a:latin typeface="Roboto"/>
              <a:ea typeface="Roboto"/>
              <a:cs typeface="Roboto"/>
              <a:sym typeface="Roboto"/>
            </a:endParaRPr>
          </a:p>
        </p:txBody>
      </p:sp>
      <p:sp>
        <p:nvSpPr>
          <p:cNvPr id="474" name="Google Shape;474;p73"/>
          <p:cNvSpPr txBox="1"/>
          <p:nvPr/>
        </p:nvSpPr>
        <p:spPr>
          <a:xfrm>
            <a:off x="5774000" y="2549825"/>
            <a:ext cx="2616600" cy="85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latin typeface="Kalam"/>
                <a:ea typeface="Kalam"/>
                <a:cs typeface="Kalam"/>
                <a:sym typeface="Kalam"/>
              </a:rPr>
              <a:t>Where all style classes live</a:t>
            </a:r>
            <a:endParaRPr sz="3000">
              <a:latin typeface="Kalam"/>
              <a:ea typeface="Kalam"/>
              <a:cs typeface="Kalam"/>
              <a:sym typeface="Kalam"/>
            </a:endParaRPr>
          </a:p>
        </p:txBody>
      </p:sp>
      <p:cxnSp>
        <p:nvCxnSpPr>
          <p:cNvPr id="475" name="Google Shape;475;p73"/>
          <p:cNvCxnSpPr>
            <a:stCxn id="474" idx="1"/>
          </p:cNvCxnSpPr>
          <p:nvPr/>
        </p:nvCxnSpPr>
        <p:spPr>
          <a:xfrm rot="10800000">
            <a:off x="4488800" y="1801025"/>
            <a:ext cx="1285200" cy="1176600"/>
          </a:xfrm>
          <a:prstGeom prst="curvedConnector3">
            <a:avLst>
              <a:gd name="adj1" fmla="val 50000"/>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4"/>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StyleSheet</a:t>
            </a:r>
            <a:endParaRPr>
              <a:latin typeface="Roboto Medium"/>
              <a:ea typeface="Roboto Medium"/>
              <a:cs typeface="Roboto Medium"/>
              <a:sym typeface="Roboto Medium"/>
            </a:endParaRPr>
          </a:p>
        </p:txBody>
      </p:sp>
      <p:sp>
        <p:nvSpPr>
          <p:cNvPr id="481" name="Google Shape;481;p74"/>
          <p:cNvSpPr/>
          <p:nvPr/>
        </p:nvSpPr>
        <p:spPr>
          <a:xfrm>
            <a:off x="0" y="1508374"/>
            <a:ext cx="9144000" cy="29385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74"/>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Making Your App Look Pretty</a:t>
            </a:r>
            <a:endParaRPr sz="1800" b="1">
              <a:solidFill>
                <a:srgbClr val="DFE0E2"/>
              </a:solidFill>
            </a:endParaRPr>
          </a:p>
        </p:txBody>
      </p:sp>
      <p:sp>
        <p:nvSpPr>
          <p:cNvPr id="483" name="Google Shape;483;p74"/>
          <p:cNvSpPr txBox="1"/>
          <p:nvPr/>
        </p:nvSpPr>
        <p:spPr>
          <a:xfrm>
            <a:off x="457200" y="1671574"/>
            <a:ext cx="6929100" cy="2612100"/>
          </a:xfrm>
          <a:prstGeom prst="rect">
            <a:avLst/>
          </a:prstGeom>
          <a:noFill/>
          <a:ln>
            <a:noFill/>
          </a:ln>
        </p:spPr>
        <p:txBody>
          <a:bodyPr spcFirstLastPara="1" wrap="square" lIns="91425" tIns="91425" rIns="91425" bIns="91425" anchor="ctr" anchorCtr="0">
            <a:noAutofit/>
          </a:bodyPr>
          <a:lstStyle/>
          <a:p>
            <a:pPr marL="38100" marR="38100" lvl="0" indent="0" algn="l" rtl="0">
              <a:lnSpc>
                <a:spcPct val="150000"/>
              </a:lnSpc>
              <a:spcBef>
                <a:spcPts val="0"/>
              </a:spcBef>
              <a:spcAft>
                <a:spcPts val="0"/>
              </a:spcAft>
              <a:buNone/>
            </a:pPr>
            <a:r>
              <a:rPr lang="en">
                <a:solidFill>
                  <a:srgbClr val="ADADAD"/>
                </a:solidFill>
                <a:latin typeface="Roboto Mono"/>
                <a:ea typeface="Roboto Mono"/>
                <a:cs typeface="Roboto Mono"/>
                <a:sym typeface="Roboto Mono"/>
              </a:rPr>
              <a:t>const styles = StyleSheet.create({</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lang="en" b="1">
                <a:solidFill>
                  <a:schemeClr val="dk1"/>
                </a:solidFill>
                <a:latin typeface="Roboto Mono"/>
                <a:ea typeface="Roboto Mono"/>
                <a:cs typeface="Roboto Mono"/>
                <a:sym typeface="Roboto Mono"/>
              </a:rPr>
              <a:t>container: {</a:t>
            </a:r>
            <a:br>
              <a:rPr lang="en" b="1">
                <a:solidFill>
                  <a:schemeClr val="dk1"/>
                </a:solidFill>
                <a:latin typeface="Roboto Mono"/>
                <a:ea typeface="Roboto Mono"/>
                <a:cs typeface="Roboto Mono"/>
                <a:sym typeface="Roboto Mono"/>
              </a:rPr>
            </a:br>
            <a:r>
              <a:rPr lang="en" b="1">
                <a:solidFill>
                  <a:schemeClr val="dk1"/>
                </a:solidFill>
                <a:latin typeface="Roboto Mono"/>
                <a:ea typeface="Roboto Mono"/>
                <a:cs typeface="Roboto Mono"/>
                <a:sym typeface="Roboto Mono"/>
              </a:rPr>
              <a:t>    flex: 1,</a:t>
            </a:r>
            <a:br>
              <a:rPr lang="en" b="1">
                <a:solidFill>
                  <a:schemeClr val="dk1"/>
                </a:solidFill>
                <a:latin typeface="Roboto Mono"/>
                <a:ea typeface="Roboto Mono"/>
                <a:cs typeface="Roboto Mono"/>
                <a:sym typeface="Roboto Mono"/>
              </a:rPr>
            </a:br>
            <a:r>
              <a:rPr lang="en" b="1">
                <a:solidFill>
                  <a:schemeClr val="dk1"/>
                </a:solidFill>
                <a:latin typeface="Roboto Mono"/>
                <a:ea typeface="Roboto Mono"/>
                <a:cs typeface="Roboto Mono"/>
                <a:sym typeface="Roboto Mono"/>
              </a:rPr>
              <a:t>    backgroundColor: '#fff',</a:t>
            </a:r>
            <a:br>
              <a:rPr lang="en" b="1">
                <a:solidFill>
                  <a:schemeClr val="dk1"/>
                </a:solidFill>
                <a:latin typeface="Roboto Mono"/>
                <a:ea typeface="Roboto Mono"/>
                <a:cs typeface="Roboto Mono"/>
                <a:sym typeface="Roboto Mono"/>
              </a:rPr>
            </a:br>
            <a:r>
              <a:rPr lang="en" b="1">
                <a:solidFill>
                  <a:schemeClr val="dk1"/>
                </a:solidFill>
                <a:latin typeface="Roboto Mono"/>
                <a:ea typeface="Roboto Mono"/>
                <a:cs typeface="Roboto Mono"/>
                <a:sym typeface="Roboto Mono"/>
              </a:rPr>
              <a:t>    alignItems: 'center',</a:t>
            </a:r>
            <a:br>
              <a:rPr lang="en" b="1">
                <a:solidFill>
                  <a:schemeClr val="dk1"/>
                </a:solidFill>
                <a:latin typeface="Roboto Mono"/>
                <a:ea typeface="Roboto Mono"/>
                <a:cs typeface="Roboto Mono"/>
                <a:sym typeface="Roboto Mono"/>
              </a:rPr>
            </a:br>
            <a:r>
              <a:rPr lang="en" b="1">
                <a:solidFill>
                  <a:schemeClr val="dk1"/>
                </a:solidFill>
                <a:latin typeface="Roboto Mono"/>
                <a:ea typeface="Roboto Mono"/>
                <a:cs typeface="Roboto Mono"/>
                <a:sym typeface="Roboto Mono"/>
              </a:rPr>
              <a:t>    justifyContent: 'center',</a:t>
            </a:r>
            <a:br>
              <a:rPr lang="en" b="1">
                <a:solidFill>
                  <a:schemeClr val="dk1"/>
                </a:solidFill>
                <a:latin typeface="Roboto Mono"/>
                <a:ea typeface="Roboto Mono"/>
                <a:cs typeface="Roboto Mono"/>
                <a:sym typeface="Roboto Mono"/>
              </a:rPr>
            </a:br>
            <a:r>
              <a:rPr lang="en" b="1">
                <a:solidFill>
                  <a:schemeClr val="dk1"/>
                </a:solidFill>
                <a:latin typeface="Roboto Mono"/>
                <a:ea typeface="Roboto Mono"/>
                <a:cs typeface="Roboto Mono"/>
                <a:sym typeface="Roboto Mono"/>
              </a:rPr>
              <a:t>  },</a:t>
            </a:r>
            <a:br>
              <a:rPr lang="en" b="1">
                <a:solidFill>
                  <a:schemeClr val="dk1"/>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a:t>
            </a:r>
            <a:endParaRPr>
              <a:solidFill>
                <a:srgbClr val="ADADAD"/>
              </a:solidFill>
              <a:latin typeface="Roboto"/>
              <a:ea typeface="Roboto"/>
              <a:cs typeface="Roboto"/>
              <a:sym typeface="Roboto"/>
            </a:endParaRPr>
          </a:p>
        </p:txBody>
      </p:sp>
      <p:sp>
        <p:nvSpPr>
          <p:cNvPr id="484" name="Google Shape;484;p74"/>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Cheat Sheet</a:t>
            </a:r>
            <a:r>
              <a:rPr lang="en" sz="1300" b="1">
                <a:solidFill>
                  <a:srgbClr val="F0F3F3"/>
                </a:solidFill>
                <a:latin typeface="Roboto"/>
                <a:ea typeface="Roboto"/>
                <a:cs typeface="Roboto"/>
                <a:sym typeface="Roboto"/>
              </a:rPr>
              <a:t> </a:t>
            </a:r>
            <a:endParaRPr sz="1300" b="1">
              <a:solidFill>
                <a:srgbClr val="F0F3F3"/>
              </a:solidFill>
              <a:latin typeface="Roboto"/>
              <a:ea typeface="Roboto"/>
              <a:cs typeface="Roboto"/>
              <a:sym typeface="Roboto"/>
            </a:endParaRPr>
          </a:p>
        </p:txBody>
      </p:sp>
      <p:sp>
        <p:nvSpPr>
          <p:cNvPr id="485" name="Google Shape;485;p74"/>
          <p:cNvSpPr txBox="1"/>
          <p:nvPr/>
        </p:nvSpPr>
        <p:spPr>
          <a:xfrm>
            <a:off x="381000" y="1145975"/>
            <a:ext cx="83058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EXAMPLE</a:t>
            </a:r>
            <a:endParaRPr>
              <a:latin typeface="Roboto"/>
              <a:ea typeface="Roboto"/>
              <a:cs typeface="Roboto"/>
              <a:sym typeface="Roboto"/>
            </a:endParaRPr>
          </a:p>
        </p:txBody>
      </p:sp>
      <p:sp>
        <p:nvSpPr>
          <p:cNvPr id="486" name="Google Shape;486;p74"/>
          <p:cNvSpPr txBox="1"/>
          <p:nvPr/>
        </p:nvSpPr>
        <p:spPr>
          <a:xfrm>
            <a:off x="4495800" y="2407732"/>
            <a:ext cx="3150000" cy="85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latin typeface="Kalam"/>
                <a:ea typeface="Kalam"/>
                <a:cs typeface="Kalam"/>
                <a:sym typeface="Kalam"/>
              </a:rPr>
              <a:t>Style Class</a:t>
            </a:r>
            <a:endParaRPr sz="3000">
              <a:latin typeface="Kalam"/>
              <a:ea typeface="Kalam"/>
              <a:cs typeface="Kalam"/>
              <a:sym typeface="Kalam"/>
            </a:endParaRPr>
          </a:p>
        </p:txBody>
      </p:sp>
      <p:sp>
        <p:nvSpPr>
          <p:cNvPr id="487" name="Google Shape;487;p74"/>
          <p:cNvSpPr/>
          <p:nvPr/>
        </p:nvSpPr>
        <p:spPr>
          <a:xfrm>
            <a:off x="4057675" y="2035950"/>
            <a:ext cx="314700" cy="1696500"/>
          </a:xfrm>
          <a:prstGeom prst="rightBrace">
            <a:avLst>
              <a:gd name="adj1" fmla="val 125167"/>
              <a:gd name="adj2" fmla="val 46967"/>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5"/>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StyleSheet</a:t>
            </a:r>
            <a:endParaRPr>
              <a:latin typeface="Roboto Medium"/>
              <a:ea typeface="Roboto Medium"/>
              <a:cs typeface="Roboto Medium"/>
              <a:sym typeface="Roboto Medium"/>
            </a:endParaRPr>
          </a:p>
        </p:txBody>
      </p:sp>
      <p:sp>
        <p:nvSpPr>
          <p:cNvPr id="493" name="Google Shape;493;p75"/>
          <p:cNvSpPr/>
          <p:nvPr/>
        </p:nvSpPr>
        <p:spPr>
          <a:xfrm>
            <a:off x="0" y="1508374"/>
            <a:ext cx="9144000" cy="29385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75"/>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Making Your App Look Pretty</a:t>
            </a:r>
            <a:endParaRPr sz="1800" b="1">
              <a:solidFill>
                <a:srgbClr val="DFE0E2"/>
              </a:solidFill>
            </a:endParaRPr>
          </a:p>
        </p:txBody>
      </p:sp>
      <p:sp>
        <p:nvSpPr>
          <p:cNvPr id="495" name="Google Shape;495;p75"/>
          <p:cNvSpPr txBox="1"/>
          <p:nvPr/>
        </p:nvSpPr>
        <p:spPr>
          <a:xfrm>
            <a:off x="457200" y="1671574"/>
            <a:ext cx="6929100" cy="2612100"/>
          </a:xfrm>
          <a:prstGeom prst="rect">
            <a:avLst/>
          </a:prstGeom>
          <a:noFill/>
          <a:ln>
            <a:noFill/>
          </a:ln>
        </p:spPr>
        <p:txBody>
          <a:bodyPr spcFirstLastPara="1" wrap="square" lIns="91425" tIns="91425" rIns="91425" bIns="91425" anchor="ctr" anchorCtr="0">
            <a:noAutofit/>
          </a:bodyPr>
          <a:lstStyle/>
          <a:p>
            <a:pPr marL="38100" marR="38100" lvl="0" indent="0" algn="l" rtl="0">
              <a:lnSpc>
                <a:spcPct val="150000"/>
              </a:lnSpc>
              <a:spcBef>
                <a:spcPts val="0"/>
              </a:spcBef>
              <a:spcAft>
                <a:spcPts val="0"/>
              </a:spcAft>
              <a:buNone/>
            </a:pPr>
            <a:r>
              <a:rPr lang="en">
                <a:solidFill>
                  <a:srgbClr val="ADADAD"/>
                </a:solidFill>
                <a:latin typeface="Roboto Mono"/>
                <a:ea typeface="Roboto Mono"/>
                <a:cs typeface="Roboto Mono"/>
                <a:sym typeface="Roboto Mono"/>
              </a:rPr>
              <a:t>const styles = StyleSheet.create({</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lang="en" b="1">
                <a:solidFill>
                  <a:schemeClr val="dk1"/>
                </a:solidFill>
                <a:latin typeface="Roboto Mono"/>
                <a:ea typeface="Roboto Mono"/>
                <a:cs typeface="Roboto Mono"/>
                <a:sym typeface="Roboto Mono"/>
              </a:rPr>
              <a:t>container</a:t>
            </a:r>
            <a:r>
              <a:rPr lang="en">
                <a:solidFill>
                  <a:srgbClr val="ADADAD"/>
                </a:solidFill>
                <a:latin typeface="Roboto Mono"/>
                <a:ea typeface="Roboto Mono"/>
                <a:cs typeface="Roboto Mono"/>
                <a:sym typeface="Roboto Mono"/>
              </a:rPr>
              <a:t>: {</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flex: 1,</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backgroundColor: '#fff',</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alignItems: 'center',</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justifyContent: 'center',</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a:t>
            </a:r>
            <a:endParaRPr>
              <a:solidFill>
                <a:srgbClr val="ADADAD"/>
              </a:solidFill>
              <a:latin typeface="Roboto"/>
              <a:ea typeface="Roboto"/>
              <a:cs typeface="Roboto"/>
              <a:sym typeface="Roboto"/>
            </a:endParaRPr>
          </a:p>
        </p:txBody>
      </p:sp>
      <p:sp>
        <p:nvSpPr>
          <p:cNvPr id="496" name="Google Shape;496;p75"/>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Cheat Sheet</a:t>
            </a:r>
            <a:r>
              <a:rPr lang="en" sz="1300" b="1">
                <a:solidFill>
                  <a:srgbClr val="F0F3F3"/>
                </a:solidFill>
                <a:latin typeface="Roboto"/>
                <a:ea typeface="Roboto"/>
                <a:cs typeface="Roboto"/>
                <a:sym typeface="Roboto"/>
              </a:rPr>
              <a:t> </a:t>
            </a:r>
            <a:endParaRPr sz="1300" b="1">
              <a:solidFill>
                <a:srgbClr val="F0F3F3"/>
              </a:solidFill>
              <a:latin typeface="Roboto"/>
              <a:ea typeface="Roboto"/>
              <a:cs typeface="Roboto"/>
              <a:sym typeface="Roboto"/>
            </a:endParaRPr>
          </a:p>
        </p:txBody>
      </p:sp>
      <p:sp>
        <p:nvSpPr>
          <p:cNvPr id="497" name="Google Shape;497;p75"/>
          <p:cNvSpPr txBox="1"/>
          <p:nvPr/>
        </p:nvSpPr>
        <p:spPr>
          <a:xfrm>
            <a:off x="381000" y="1145975"/>
            <a:ext cx="83058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EXAMPLE</a:t>
            </a:r>
            <a:endParaRPr>
              <a:latin typeface="Roboto"/>
              <a:ea typeface="Roboto"/>
              <a:cs typeface="Roboto"/>
              <a:sym typeface="Roboto"/>
            </a:endParaRPr>
          </a:p>
        </p:txBody>
      </p:sp>
      <p:sp>
        <p:nvSpPr>
          <p:cNvPr id="498" name="Google Shape;498;p75"/>
          <p:cNvSpPr txBox="1"/>
          <p:nvPr/>
        </p:nvSpPr>
        <p:spPr>
          <a:xfrm>
            <a:off x="3671575" y="2237500"/>
            <a:ext cx="3150000" cy="85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latin typeface="Kalam"/>
                <a:ea typeface="Kalam"/>
                <a:cs typeface="Kalam"/>
                <a:sym typeface="Kalam"/>
              </a:rPr>
              <a:t>Style Class Name</a:t>
            </a:r>
            <a:endParaRPr sz="3000">
              <a:latin typeface="Kalam"/>
              <a:ea typeface="Kalam"/>
              <a:cs typeface="Kalam"/>
              <a:sym typeface="Kalam"/>
            </a:endParaRPr>
          </a:p>
        </p:txBody>
      </p:sp>
      <p:cxnSp>
        <p:nvCxnSpPr>
          <p:cNvPr id="499" name="Google Shape;499;p75"/>
          <p:cNvCxnSpPr>
            <a:stCxn id="498" idx="1"/>
          </p:cNvCxnSpPr>
          <p:nvPr/>
        </p:nvCxnSpPr>
        <p:spPr>
          <a:xfrm rot="10800000">
            <a:off x="1909975" y="2114800"/>
            <a:ext cx="1761600" cy="550500"/>
          </a:xfrm>
          <a:prstGeom prst="curvedConnector3">
            <a:avLst>
              <a:gd name="adj1" fmla="val 50000"/>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76"/>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StyleSheet</a:t>
            </a:r>
            <a:endParaRPr>
              <a:latin typeface="Roboto Medium"/>
              <a:ea typeface="Roboto Medium"/>
              <a:cs typeface="Roboto Medium"/>
              <a:sym typeface="Roboto Medium"/>
            </a:endParaRPr>
          </a:p>
        </p:txBody>
      </p:sp>
      <p:sp>
        <p:nvSpPr>
          <p:cNvPr id="505" name="Google Shape;505;p76"/>
          <p:cNvSpPr/>
          <p:nvPr/>
        </p:nvSpPr>
        <p:spPr>
          <a:xfrm>
            <a:off x="0" y="1508374"/>
            <a:ext cx="9144000" cy="29385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76"/>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Making Your App Look Pretty</a:t>
            </a:r>
            <a:endParaRPr sz="1800" b="1">
              <a:solidFill>
                <a:srgbClr val="DFE0E2"/>
              </a:solidFill>
            </a:endParaRPr>
          </a:p>
        </p:txBody>
      </p:sp>
      <p:sp>
        <p:nvSpPr>
          <p:cNvPr id="507" name="Google Shape;507;p76"/>
          <p:cNvSpPr txBox="1"/>
          <p:nvPr/>
        </p:nvSpPr>
        <p:spPr>
          <a:xfrm>
            <a:off x="457200" y="1671574"/>
            <a:ext cx="6929100" cy="2612100"/>
          </a:xfrm>
          <a:prstGeom prst="rect">
            <a:avLst/>
          </a:prstGeom>
          <a:noFill/>
          <a:ln>
            <a:noFill/>
          </a:ln>
        </p:spPr>
        <p:txBody>
          <a:bodyPr spcFirstLastPara="1" wrap="square" lIns="91425" tIns="91425" rIns="91425" bIns="91425" anchor="ctr" anchorCtr="0">
            <a:noAutofit/>
          </a:bodyPr>
          <a:lstStyle/>
          <a:p>
            <a:pPr marL="38100" marR="38100" lvl="0" indent="0" algn="l" rtl="0">
              <a:lnSpc>
                <a:spcPct val="150000"/>
              </a:lnSpc>
              <a:spcBef>
                <a:spcPts val="0"/>
              </a:spcBef>
              <a:spcAft>
                <a:spcPts val="0"/>
              </a:spcAft>
              <a:buNone/>
            </a:pPr>
            <a:r>
              <a:rPr lang="en">
                <a:solidFill>
                  <a:srgbClr val="ADADAD"/>
                </a:solidFill>
                <a:latin typeface="Roboto Mono"/>
                <a:ea typeface="Roboto Mono"/>
                <a:cs typeface="Roboto Mono"/>
                <a:sym typeface="Roboto Mono"/>
              </a:rPr>
              <a:t>const </a:t>
            </a:r>
            <a:r>
              <a:rPr lang="en" b="1">
                <a:solidFill>
                  <a:schemeClr val="accent1"/>
                </a:solidFill>
                <a:latin typeface="Roboto Mono"/>
                <a:ea typeface="Roboto Mono"/>
                <a:cs typeface="Roboto Mono"/>
                <a:sym typeface="Roboto Mono"/>
              </a:rPr>
              <a:t>styles</a:t>
            </a:r>
            <a:r>
              <a:rPr lang="en">
                <a:solidFill>
                  <a:srgbClr val="ADADAD"/>
                </a:solidFill>
                <a:latin typeface="Roboto Mono"/>
                <a:ea typeface="Roboto Mono"/>
                <a:cs typeface="Roboto Mono"/>
                <a:sym typeface="Roboto Mono"/>
              </a:rPr>
              <a:t> = StyleSheet.create({</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lang="en" b="1">
                <a:solidFill>
                  <a:schemeClr val="accent1"/>
                </a:solidFill>
                <a:latin typeface="Roboto Mono"/>
                <a:ea typeface="Roboto Mono"/>
                <a:cs typeface="Roboto Mono"/>
                <a:sym typeface="Roboto Mono"/>
              </a:rPr>
              <a:t>container</a:t>
            </a:r>
            <a:r>
              <a:rPr lang="en">
                <a:solidFill>
                  <a:srgbClr val="ADADAD"/>
                </a:solidFill>
                <a:latin typeface="Roboto Mono"/>
                <a:ea typeface="Roboto Mono"/>
                <a:cs typeface="Roboto Mono"/>
                <a:sym typeface="Roboto Mono"/>
              </a:rPr>
              <a:t>: {</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flex: 1,</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backgroundColor: '#fff',</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alignItems: 'center',</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justifyContent: 'center',</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a:t>
            </a:r>
            <a:endParaRPr>
              <a:solidFill>
                <a:srgbClr val="ADADAD"/>
              </a:solidFill>
              <a:latin typeface="Roboto"/>
              <a:ea typeface="Roboto"/>
              <a:cs typeface="Roboto"/>
              <a:sym typeface="Roboto"/>
            </a:endParaRPr>
          </a:p>
        </p:txBody>
      </p:sp>
      <p:sp>
        <p:nvSpPr>
          <p:cNvPr id="508" name="Google Shape;508;p76"/>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Cheat Sheet</a:t>
            </a:r>
            <a:r>
              <a:rPr lang="en" sz="1300" b="1">
                <a:solidFill>
                  <a:srgbClr val="F0F3F3"/>
                </a:solidFill>
                <a:latin typeface="Roboto"/>
                <a:ea typeface="Roboto"/>
                <a:cs typeface="Roboto"/>
                <a:sym typeface="Roboto"/>
              </a:rPr>
              <a:t> </a:t>
            </a:r>
            <a:endParaRPr sz="1300" b="1">
              <a:solidFill>
                <a:srgbClr val="F0F3F3"/>
              </a:solidFill>
              <a:latin typeface="Roboto"/>
              <a:ea typeface="Roboto"/>
              <a:cs typeface="Roboto"/>
              <a:sym typeface="Roboto"/>
            </a:endParaRPr>
          </a:p>
        </p:txBody>
      </p:sp>
      <p:sp>
        <p:nvSpPr>
          <p:cNvPr id="509" name="Google Shape;509;p76"/>
          <p:cNvSpPr txBox="1"/>
          <p:nvPr/>
        </p:nvSpPr>
        <p:spPr>
          <a:xfrm>
            <a:off x="381000" y="1145975"/>
            <a:ext cx="83058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EXAMPLE</a:t>
            </a:r>
            <a:endParaRPr>
              <a:latin typeface="Roboto"/>
              <a:ea typeface="Roboto"/>
              <a:cs typeface="Roboto"/>
              <a:sym typeface="Roboto"/>
            </a:endParaRPr>
          </a:p>
        </p:txBody>
      </p:sp>
      <p:sp>
        <p:nvSpPr>
          <p:cNvPr id="510" name="Google Shape;510;p76"/>
          <p:cNvSpPr txBox="1"/>
          <p:nvPr/>
        </p:nvSpPr>
        <p:spPr>
          <a:xfrm>
            <a:off x="4035900" y="1950975"/>
            <a:ext cx="1926300" cy="114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Kalam"/>
                <a:ea typeface="Kalam"/>
                <a:cs typeface="Kalam"/>
                <a:sym typeface="Kalam"/>
              </a:rPr>
              <a:t>Apply a style class to an element</a:t>
            </a:r>
            <a:endParaRPr sz="2400">
              <a:latin typeface="Kalam"/>
              <a:ea typeface="Kalam"/>
              <a:cs typeface="Kalam"/>
              <a:sym typeface="Kalam"/>
            </a:endParaRPr>
          </a:p>
        </p:txBody>
      </p:sp>
      <p:sp>
        <p:nvSpPr>
          <p:cNvPr id="511" name="Google Shape;511;p76"/>
          <p:cNvSpPr/>
          <p:nvPr/>
        </p:nvSpPr>
        <p:spPr>
          <a:xfrm>
            <a:off x="4035900" y="3783525"/>
            <a:ext cx="4650900" cy="786900"/>
          </a:xfrm>
          <a:prstGeom prst="snip1Rect">
            <a:avLst>
              <a:gd name="adj" fmla="val 16667"/>
            </a:avLst>
          </a:prstGeom>
          <a:solidFill>
            <a:srgbClr val="FFFFFF">
              <a:alpha val="57540"/>
            </a:srgb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114300" lvl="0" indent="0" algn="l" rtl="0">
              <a:spcBef>
                <a:spcPts val="0"/>
              </a:spcBef>
              <a:spcAft>
                <a:spcPts val="0"/>
              </a:spcAft>
              <a:buNone/>
            </a:pPr>
            <a:r>
              <a:rPr lang="en">
                <a:solidFill>
                  <a:schemeClr val="dk1"/>
                </a:solidFill>
                <a:latin typeface="Roboto Mono"/>
                <a:ea typeface="Roboto Mono"/>
                <a:cs typeface="Roboto Mono"/>
                <a:sym typeface="Roboto Mono"/>
              </a:rPr>
              <a:t>&lt;View style={</a:t>
            </a:r>
            <a:r>
              <a:rPr lang="en" b="1">
                <a:solidFill>
                  <a:schemeClr val="accent1"/>
                </a:solidFill>
                <a:latin typeface="Roboto Mono"/>
                <a:ea typeface="Roboto Mono"/>
                <a:cs typeface="Roboto Mono"/>
                <a:sym typeface="Roboto Mono"/>
              </a:rPr>
              <a:t>styles.container</a:t>
            </a:r>
            <a:r>
              <a:rPr lang="en">
                <a:solidFill>
                  <a:schemeClr val="dk1"/>
                </a:solidFill>
                <a:latin typeface="Roboto Mono"/>
                <a:ea typeface="Roboto Mono"/>
                <a:cs typeface="Roboto Mono"/>
                <a:sym typeface="Roboto Mono"/>
              </a:rPr>
              <a:t>}&gt;&lt;/View&gt;</a:t>
            </a:r>
            <a:endParaRPr>
              <a:solidFill>
                <a:schemeClr val="dk1"/>
              </a:solidFill>
              <a:latin typeface="Roboto Mono"/>
              <a:ea typeface="Roboto Mono"/>
              <a:cs typeface="Roboto Mono"/>
              <a:sym typeface="Roboto Mono"/>
            </a:endParaRPr>
          </a:p>
        </p:txBody>
      </p:sp>
      <p:cxnSp>
        <p:nvCxnSpPr>
          <p:cNvPr id="512" name="Google Shape;512;p76"/>
          <p:cNvCxnSpPr>
            <a:stCxn id="510" idx="2"/>
            <a:endCxn id="511" idx="3"/>
          </p:cNvCxnSpPr>
          <p:nvPr/>
        </p:nvCxnSpPr>
        <p:spPr>
          <a:xfrm rot="-5400000" flipH="1">
            <a:off x="5334900" y="2757225"/>
            <a:ext cx="690600" cy="1362300"/>
          </a:xfrm>
          <a:prstGeom prst="curvedConnector3">
            <a:avLst>
              <a:gd name="adj1" fmla="val 49989"/>
            </a:avLst>
          </a:prstGeom>
          <a:noFill/>
          <a:ln w="28575" cap="flat" cmpd="sng">
            <a:solidFill>
              <a:schemeClr val="dk2"/>
            </a:solidFill>
            <a:prstDash val="solid"/>
            <a:round/>
            <a:headEnd type="none" w="med" len="med"/>
            <a:tailEnd type="triangle" w="med" len="med"/>
          </a:ln>
        </p:spPr>
      </p:cxnSp>
      <p:cxnSp>
        <p:nvCxnSpPr>
          <p:cNvPr id="513" name="Google Shape;513;p76"/>
          <p:cNvCxnSpPr>
            <a:stCxn id="510" idx="1"/>
          </p:cNvCxnSpPr>
          <p:nvPr/>
        </p:nvCxnSpPr>
        <p:spPr>
          <a:xfrm rot="10800000">
            <a:off x="1910100" y="2141925"/>
            <a:ext cx="2125800" cy="380100"/>
          </a:xfrm>
          <a:prstGeom prst="curvedConnector3">
            <a:avLst>
              <a:gd name="adj1" fmla="val 50000"/>
            </a:avLst>
          </a:prstGeom>
          <a:noFill/>
          <a:ln w="28575" cap="flat" cmpd="sng">
            <a:solidFill>
              <a:schemeClr val="dk2"/>
            </a:solidFill>
            <a:prstDash val="solid"/>
            <a:round/>
            <a:headEnd type="triangle" w="med" len="med"/>
            <a:tailEnd type="none" w="med" len="med"/>
          </a:ln>
        </p:spPr>
      </p:cxnSp>
      <p:cxnSp>
        <p:nvCxnSpPr>
          <p:cNvPr id="514" name="Google Shape;514;p76"/>
          <p:cNvCxnSpPr>
            <a:stCxn id="510" idx="1"/>
          </p:cNvCxnSpPr>
          <p:nvPr/>
        </p:nvCxnSpPr>
        <p:spPr>
          <a:xfrm rot="10800000">
            <a:off x="1978200" y="1800825"/>
            <a:ext cx="2057700" cy="721200"/>
          </a:xfrm>
          <a:prstGeom prst="curvedConnector3">
            <a:avLst>
              <a:gd name="adj1" fmla="val 50000"/>
            </a:avLst>
          </a:prstGeom>
          <a:noFill/>
          <a:ln w="28575" cap="flat" cmpd="sng">
            <a:solidFill>
              <a:schemeClr val="dk2"/>
            </a:solidFill>
            <a:prstDash val="solid"/>
            <a:round/>
            <a:headEnd type="triangl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7"/>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StyleSheet</a:t>
            </a:r>
            <a:endParaRPr>
              <a:latin typeface="Roboto Medium"/>
              <a:ea typeface="Roboto Medium"/>
              <a:cs typeface="Roboto Medium"/>
              <a:sym typeface="Roboto Medium"/>
            </a:endParaRPr>
          </a:p>
        </p:txBody>
      </p:sp>
      <p:sp>
        <p:nvSpPr>
          <p:cNvPr id="520" name="Google Shape;520;p77"/>
          <p:cNvSpPr/>
          <p:nvPr/>
        </p:nvSpPr>
        <p:spPr>
          <a:xfrm>
            <a:off x="0" y="1508374"/>
            <a:ext cx="9144000" cy="29385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7"/>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Making Your App Look Pretty</a:t>
            </a:r>
            <a:endParaRPr sz="1800" b="1">
              <a:solidFill>
                <a:srgbClr val="DFE0E2"/>
              </a:solidFill>
            </a:endParaRPr>
          </a:p>
        </p:txBody>
      </p:sp>
      <p:sp>
        <p:nvSpPr>
          <p:cNvPr id="522" name="Google Shape;522;p77"/>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Cheat Sheet</a:t>
            </a:r>
            <a:r>
              <a:rPr lang="en" sz="1300" b="1">
                <a:solidFill>
                  <a:srgbClr val="F0F3F3"/>
                </a:solidFill>
                <a:latin typeface="Roboto"/>
                <a:ea typeface="Roboto"/>
                <a:cs typeface="Roboto"/>
                <a:sym typeface="Roboto"/>
              </a:rPr>
              <a:t> </a:t>
            </a:r>
            <a:endParaRPr sz="1300" b="1">
              <a:solidFill>
                <a:srgbClr val="F0F3F3"/>
              </a:solidFill>
              <a:latin typeface="Roboto"/>
              <a:ea typeface="Roboto"/>
              <a:cs typeface="Roboto"/>
              <a:sym typeface="Roboto"/>
            </a:endParaRPr>
          </a:p>
        </p:txBody>
      </p:sp>
      <p:sp>
        <p:nvSpPr>
          <p:cNvPr id="523" name="Google Shape;523;p77"/>
          <p:cNvSpPr txBox="1"/>
          <p:nvPr/>
        </p:nvSpPr>
        <p:spPr>
          <a:xfrm>
            <a:off x="457200" y="1671574"/>
            <a:ext cx="6929100" cy="2612100"/>
          </a:xfrm>
          <a:prstGeom prst="rect">
            <a:avLst/>
          </a:prstGeom>
          <a:noFill/>
          <a:ln>
            <a:noFill/>
          </a:ln>
        </p:spPr>
        <p:txBody>
          <a:bodyPr spcFirstLastPara="1" wrap="square" lIns="91425" tIns="91425" rIns="91425" bIns="91425" anchor="ctr" anchorCtr="0">
            <a:noAutofit/>
          </a:bodyPr>
          <a:lstStyle/>
          <a:p>
            <a:pPr marL="38100" marR="38100" lvl="0" indent="0" algn="l" rtl="0">
              <a:lnSpc>
                <a:spcPct val="150000"/>
              </a:lnSpc>
              <a:spcBef>
                <a:spcPts val="0"/>
              </a:spcBef>
              <a:spcAft>
                <a:spcPts val="0"/>
              </a:spcAft>
              <a:buNone/>
            </a:pPr>
            <a:r>
              <a:rPr lang="en">
                <a:solidFill>
                  <a:srgbClr val="ADADAD"/>
                </a:solidFill>
                <a:latin typeface="Roboto Mono"/>
                <a:ea typeface="Roboto Mono"/>
                <a:cs typeface="Roboto Mono"/>
                <a:sym typeface="Roboto Mono"/>
              </a:rPr>
              <a:t>const styles = StyleSheet.create({</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container: {</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lang="en" b="1">
                <a:solidFill>
                  <a:schemeClr val="dk1"/>
                </a:solidFill>
                <a:latin typeface="Roboto Mono"/>
                <a:ea typeface="Roboto Mono"/>
                <a:cs typeface="Roboto Mono"/>
                <a:sym typeface="Roboto Mono"/>
              </a:rPr>
              <a:t>flex</a:t>
            </a:r>
            <a:r>
              <a:rPr lang="en">
                <a:solidFill>
                  <a:srgbClr val="ADADAD"/>
                </a:solidFill>
                <a:latin typeface="Roboto Mono"/>
                <a:ea typeface="Roboto Mono"/>
                <a:cs typeface="Roboto Mono"/>
                <a:sym typeface="Roboto Mono"/>
              </a:rPr>
              <a:t>: 1,</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lang="en" b="1">
                <a:solidFill>
                  <a:schemeClr val="dk1"/>
                </a:solidFill>
                <a:latin typeface="Roboto Mono"/>
                <a:ea typeface="Roboto Mono"/>
                <a:cs typeface="Roboto Mono"/>
                <a:sym typeface="Roboto Mono"/>
              </a:rPr>
              <a:t>backgroundColor</a:t>
            </a:r>
            <a:r>
              <a:rPr lang="en">
                <a:solidFill>
                  <a:srgbClr val="ADADAD"/>
                </a:solidFill>
                <a:latin typeface="Roboto Mono"/>
                <a:ea typeface="Roboto Mono"/>
                <a:cs typeface="Roboto Mono"/>
                <a:sym typeface="Roboto Mono"/>
              </a:rPr>
              <a:t>: '#fff',</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lang="en" b="1">
                <a:solidFill>
                  <a:schemeClr val="dk1"/>
                </a:solidFill>
                <a:latin typeface="Roboto Mono"/>
                <a:ea typeface="Roboto Mono"/>
                <a:cs typeface="Roboto Mono"/>
                <a:sym typeface="Roboto Mono"/>
              </a:rPr>
              <a:t>alignItems</a:t>
            </a:r>
            <a:r>
              <a:rPr lang="en">
                <a:solidFill>
                  <a:srgbClr val="ADADAD"/>
                </a:solidFill>
                <a:latin typeface="Roboto Mono"/>
                <a:ea typeface="Roboto Mono"/>
                <a:cs typeface="Roboto Mono"/>
                <a:sym typeface="Roboto Mono"/>
              </a:rPr>
              <a:t>: 'center',</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lang="en" b="1">
                <a:solidFill>
                  <a:schemeClr val="dk1"/>
                </a:solidFill>
                <a:latin typeface="Roboto Mono"/>
                <a:ea typeface="Roboto Mono"/>
                <a:cs typeface="Roboto Mono"/>
                <a:sym typeface="Roboto Mono"/>
              </a:rPr>
              <a:t>justifyContent</a:t>
            </a:r>
            <a:r>
              <a:rPr lang="en">
                <a:solidFill>
                  <a:srgbClr val="ADADAD"/>
                </a:solidFill>
                <a:latin typeface="Roboto Mono"/>
                <a:ea typeface="Roboto Mono"/>
                <a:cs typeface="Roboto Mono"/>
                <a:sym typeface="Roboto Mono"/>
              </a:rPr>
              <a:t>: 'center',</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a:t>
            </a:r>
            <a:endParaRPr>
              <a:solidFill>
                <a:srgbClr val="ADADAD"/>
              </a:solidFill>
              <a:latin typeface="Roboto"/>
              <a:ea typeface="Roboto"/>
              <a:cs typeface="Roboto"/>
              <a:sym typeface="Roboto"/>
            </a:endParaRPr>
          </a:p>
        </p:txBody>
      </p:sp>
      <p:sp>
        <p:nvSpPr>
          <p:cNvPr id="524" name="Google Shape;524;p77"/>
          <p:cNvSpPr txBox="1"/>
          <p:nvPr/>
        </p:nvSpPr>
        <p:spPr>
          <a:xfrm>
            <a:off x="381000" y="1145975"/>
            <a:ext cx="83058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EXAMPLE</a:t>
            </a:r>
            <a:endParaRPr>
              <a:latin typeface="Roboto"/>
              <a:ea typeface="Roboto"/>
              <a:cs typeface="Roboto"/>
              <a:sym typeface="Roboto"/>
            </a:endParaRPr>
          </a:p>
        </p:txBody>
      </p:sp>
      <p:sp>
        <p:nvSpPr>
          <p:cNvPr id="525" name="Google Shape;525;p77"/>
          <p:cNvSpPr txBox="1"/>
          <p:nvPr/>
        </p:nvSpPr>
        <p:spPr>
          <a:xfrm>
            <a:off x="4500900" y="2517325"/>
            <a:ext cx="2885400" cy="68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latin typeface="Kalam"/>
                <a:ea typeface="Kalam"/>
                <a:cs typeface="Kalam"/>
                <a:sym typeface="Kalam"/>
              </a:rPr>
              <a:t>Style props</a:t>
            </a:r>
            <a:endParaRPr sz="3000">
              <a:latin typeface="Kalam"/>
              <a:ea typeface="Kalam"/>
              <a:cs typeface="Kalam"/>
              <a:sym typeface="Kalam"/>
            </a:endParaRPr>
          </a:p>
        </p:txBody>
      </p:sp>
      <p:sp>
        <p:nvSpPr>
          <p:cNvPr id="526" name="Google Shape;526;p77"/>
          <p:cNvSpPr/>
          <p:nvPr/>
        </p:nvSpPr>
        <p:spPr>
          <a:xfrm>
            <a:off x="4057675" y="2035950"/>
            <a:ext cx="314700" cy="1696500"/>
          </a:xfrm>
          <a:prstGeom prst="rightBrace">
            <a:avLst>
              <a:gd name="adj1" fmla="val 125167"/>
              <a:gd name="adj2" fmla="val 46967"/>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7"/>
          <p:cNvSpPr/>
          <p:nvPr/>
        </p:nvSpPr>
        <p:spPr>
          <a:xfrm>
            <a:off x="846050" y="2054725"/>
            <a:ext cx="2135400" cy="1839900"/>
          </a:xfrm>
          <a:prstGeom prst="rect">
            <a:avLst/>
          </a:prstGeom>
          <a:solidFill>
            <a:srgbClr val="FFFFFF">
              <a:alpha val="63129"/>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7"/>
          <p:cNvSpPr txBox="1"/>
          <p:nvPr/>
        </p:nvSpPr>
        <p:spPr>
          <a:xfrm>
            <a:off x="457200" y="1667124"/>
            <a:ext cx="6929100" cy="2612100"/>
          </a:xfrm>
          <a:prstGeom prst="rect">
            <a:avLst/>
          </a:prstGeom>
          <a:noFill/>
          <a:ln>
            <a:noFill/>
          </a:ln>
        </p:spPr>
        <p:txBody>
          <a:bodyPr spcFirstLastPara="1" wrap="square" lIns="91425" tIns="91425" rIns="91425" bIns="91425" anchor="ctr" anchorCtr="0">
            <a:noAutofit/>
          </a:bodyPr>
          <a:lstStyle/>
          <a:p>
            <a:pPr marL="38100" marR="38100" lvl="0" indent="0" algn="l" rtl="0">
              <a:lnSpc>
                <a:spcPct val="150000"/>
              </a:lnSpc>
              <a:spcBef>
                <a:spcPts val="0"/>
              </a:spcBef>
              <a:spcAft>
                <a:spcPts val="0"/>
              </a:spcAft>
              <a:buNone/>
            </a:pPr>
            <a:endParaRPr>
              <a:solidFill>
                <a:srgbClr val="ADADAD"/>
              </a:solidFill>
              <a:latin typeface="Roboto Mono"/>
              <a:ea typeface="Roboto Mono"/>
              <a:cs typeface="Roboto Mono"/>
              <a:sym typeface="Roboto Mono"/>
            </a:endParaRPr>
          </a:p>
          <a:p>
            <a:pPr marL="38100" marR="38100" lvl="0" indent="0" algn="l" rtl="0">
              <a:lnSpc>
                <a:spcPct val="150000"/>
              </a:lnSpc>
              <a:spcBef>
                <a:spcPts val="0"/>
              </a:spcBef>
              <a:spcAft>
                <a:spcPts val="0"/>
              </a:spcAft>
              <a:buNone/>
            </a:pP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lang="en" b="1">
                <a:solidFill>
                  <a:schemeClr val="dk1"/>
                </a:solidFill>
                <a:latin typeface="Roboto Mono"/>
                <a:ea typeface="Roboto Mono"/>
                <a:cs typeface="Roboto Mono"/>
                <a:sym typeface="Roboto Mono"/>
              </a:rPr>
              <a:t>flex</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lang="en" b="1">
                <a:solidFill>
                  <a:schemeClr val="dk1"/>
                </a:solidFill>
                <a:latin typeface="Roboto Mono"/>
                <a:ea typeface="Roboto Mono"/>
                <a:cs typeface="Roboto Mono"/>
                <a:sym typeface="Roboto Mono"/>
              </a:rPr>
              <a:t>backgroundColor</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lang="en" b="1">
                <a:solidFill>
                  <a:schemeClr val="dk1"/>
                </a:solidFill>
                <a:latin typeface="Roboto Mono"/>
                <a:ea typeface="Roboto Mono"/>
                <a:cs typeface="Roboto Mono"/>
                <a:sym typeface="Roboto Mono"/>
              </a:rPr>
              <a:t>alignItems</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lang="en" b="1">
                <a:solidFill>
                  <a:schemeClr val="dk1"/>
                </a:solidFill>
                <a:latin typeface="Roboto Mono"/>
                <a:ea typeface="Roboto Mono"/>
                <a:cs typeface="Roboto Mono"/>
                <a:sym typeface="Roboto Mono"/>
              </a:rPr>
              <a:t>justifyContent</a:t>
            </a:r>
            <a:br>
              <a:rPr lang="en">
                <a:solidFill>
                  <a:srgbClr val="ADADAD"/>
                </a:solidFill>
                <a:latin typeface="Roboto Mono"/>
                <a:ea typeface="Roboto Mono"/>
                <a:cs typeface="Roboto Mono"/>
                <a:sym typeface="Roboto Mono"/>
              </a:rPr>
            </a:br>
            <a:br>
              <a:rPr lang="en">
                <a:solidFill>
                  <a:srgbClr val="ADADAD"/>
                </a:solidFill>
                <a:latin typeface="Roboto Mono"/>
                <a:ea typeface="Roboto Mono"/>
                <a:cs typeface="Roboto Mono"/>
                <a:sym typeface="Roboto Mono"/>
              </a:rPr>
            </a:br>
            <a:endParaRPr>
              <a:solidFill>
                <a:srgbClr val="ADADAD"/>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8"/>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StyleSheet</a:t>
            </a:r>
            <a:endParaRPr>
              <a:latin typeface="Roboto Medium"/>
              <a:ea typeface="Roboto Medium"/>
              <a:cs typeface="Roboto Medium"/>
              <a:sym typeface="Roboto Medium"/>
            </a:endParaRPr>
          </a:p>
        </p:txBody>
      </p:sp>
      <p:sp>
        <p:nvSpPr>
          <p:cNvPr id="534" name="Google Shape;534;p78"/>
          <p:cNvSpPr/>
          <p:nvPr/>
        </p:nvSpPr>
        <p:spPr>
          <a:xfrm>
            <a:off x="0" y="1508374"/>
            <a:ext cx="9144000" cy="29385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78"/>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Making Your App Look Pretty</a:t>
            </a:r>
            <a:endParaRPr sz="1800" b="1">
              <a:solidFill>
                <a:srgbClr val="DFE0E2"/>
              </a:solidFill>
            </a:endParaRPr>
          </a:p>
        </p:txBody>
      </p:sp>
      <p:sp>
        <p:nvSpPr>
          <p:cNvPr id="536" name="Google Shape;536;p78"/>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Cheat Sheet</a:t>
            </a:r>
            <a:r>
              <a:rPr lang="en" sz="1300" b="1">
                <a:solidFill>
                  <a:srgbClr val="F0F3F3"/>
                </a:solidFill>
                <a:latin typeface="Roboto"/>
                <a:ea typeface="Roboto"/>
                <a:cs typeface="Roboto"/>
                <a:sym typeface="Roboto"/>
              </a:rPr>
              <a:t> </a:t>
            </a:r>
            <a:endParaRPr sz="1300" b="1">
              <a:solidFill>
                <a:srgbClr val="F0F3F3"/>
              </a:solidFill>
              <a:latin typeface="Roboto"/>
              <a:ea typeface="Roboto"/>
              <a:cs typeface="Roboto"/>
              <a:sym typeface="Roboto"/>
            </a:endParaRPr>
          </a:p>
        </p:txBody>
      </p:sp>
      <p:sp>
        <p:nvSpPr>
          <p:cNvPr id="537" name="Google Shape;537;p78"/>
          <p:cNvSpPr txBox="1"/>
          <p:nvPr/>
        </p:nvSpPr>
        <p:spPr>
          <a:xfrm>
            <a:off x="457200" y="1671574"/>
            <a:ext cx="6929100" cy="2612100"/>
          </a:xfrm>
          <a:prstGeom prst="rect">
            <a:avLst/>
          </a:prstGeom>
          <a:noFill/>
          <a:ln>
            <a:noFill/>
          </a:ln>
        </p:spPr>
        <p:txBody>
          <a:bodyPr spcFirstLastPara="1" wrap="square" lIns="91425" tIns="91425" rIns="91425" bIns="91425" anchor="ctr" anchorCtr="0">
            <a:noAutofit/>
          </a:bodyPr>
          <a:lstStyle/>
          <a:p>
            <a:pPr marL="38100" marR="38100" lvl="0" indent="0" algn="l" rtl="0">
              <a:lnSpc>
                <a:spcPct val="150000"/>
              </a:lnSpc>
              <a:spcBef>
                <a:spcPts val="0"/>
              </a:spcBef>
              <a:spcAft>
                <a:spcPts val="0"/>
              </a:spcAft>
              <a:buNone/>
            </a:pPr>
            <a:r>
              <a:rPr lang="en">
                <a:solidFill>
                  <a:srgbClr val="ADADAD"/>
                </a:solidFill>
                <a:latin typeface="Roboto Mono"/>
                <a:ea typeface="Roboto Mono"/>
                <a:cs typeface="Roboto Mono"/>
                <a:sym typeface="Roboto Mono"/>
              </a:rPr>
              <a:t>const styles = StyleSheet.create({</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container: {</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lang="en" b="1">
                <a:solidFill>
                  <a:schemeClr val="dk1"/>
                </a:solidFill>
                <a:latin typeface="Roboto Mono"/>
                <a:ea typeface="Roboto Mono"/>
                <a:cs typeface="Roboto Mono"/>
                <a:sym typeface="Roboto Mono"/>
              </a:rPr>
              <a:t>flex</a:t>
            </a:r>
            <a:r>
              <a:rPr lang="en">
                <a:solidFill>
                  <a:srgbClr val="ADADAD"/>
                </a:solidFill>
                <a:latin typeface="Roboto Mono"/>
                <a:ea typeface="Roboto Mono"/>
                <a:cs typeface="Roboto Mono"/>
                <a:sym typeface="Roboto Mono"/>
              </a:rPr>
              <a:t>: 1,</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lang="en" b="1">
                <a:solidFill>
                  <a:schemeClr val="dk1"/>
                </a:solidFill>
                <a:latin typeface="Roboto Mono"/>
                <a:ea typeface="Roboto Mono"/>
                <a:cs typeface="Roboto Mono"/>
                <a:sym typeface="Roboto Mono"/>
              </a:rPr>
              <a:t>backgroundColor</a:t>
            </a:r>
            <a:r>
              <a:rPr lang="en">
                <a:solidFill>
                  <a:srgbClr val="ADADAD"/>
                </a:solidFill>
                <a:latin typeface="Roboto Mono"/>
                <a:ea typeface="Roboto Mono"/>
                <a:cs typeface="Roboto Mono"/>
                <a:sym typeface="Roboto Mono"/>
              </a:rPr>
              <a:t>: '#fff',</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lang="en" b="1">
                <a:solidFill>
                  <a:schemeClr val="dk1"/>
                </a:solidFill>
                <a:latin typeface="Roboto Mono"/>
                <a:ea typeface="Roboto Mono"/>
                <a:cs typeface="Roboto Mono"/>
                <a:sym typeface="Roboto Mono"/>
              </a:rPr>
              <a:t>alignItems</a:t>
            </a:r>
            <a:r>
              <a:rPr lang="en">
                <a:solidFill>
                  <a:srgbClr val="ADADAD"/>
                </a:solidFill>
                <a:latin typeface="Roboto Mono"/>
                <a:ea typeface="Roboto Mono"/>
                <a:cs typeface="Roboto Mono"/>
                <a:sym typeface="Roboto Mono"/>
              </a:rPr>
              <a:t>: 'center',</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lang="en" b="1">
                <a:solidFill>
                  <a:schemeClr val="dk1"/>
                </a:solidFill>
                <a:latin typeface="Roboto Mono"/>
                <a:ea typeface="Roboto Mono"/>
                <a:cs typeface="Roboto Mono"/>
                <a:sym typeface="Roboto Mono"/>
              </a:rPr>
              <a:t>justifyContent</a:t>
            </a:r>
            <a:r>
              <a:rPr lang="en">
                <a:solidFill>
                  <a:srgbClr val="ADADAD"/>
                </a:solidFill>
                <a:latin typeface="Roboto Mono"/>
                <a:ea typeface="Roboto Mono"/>
                <a:cs typeface="Roboto Mono"/>
                <a:sym typeface="Roboto Mono"/>
              </a:rPr>
              <a:t>: 'center',</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a:t>
            </a:r>
            <a:endParaRPr>
              <a:solidFill>
                <a:srgbClr val="ADADAD"/>
              </a:solidFill>
              <a:latin typeface="Roboto"/>
              <a:ea typeface="Roboto"/>
              <a:cs typeface="Roboto"/>
              <a:sym typeface="Roboto"/>
            </a:endParaRPr>
          </a:p>
        </p:txBody>
      </p:sp>
      <p:sp>
        <p:nvSpPr>
          <p:cNvPr id="538" name="Google Shape;538;p78"/>
          <p:cNvSpPr txBox="1"/>
          <p:nvPr/>
        </p:nvSpPr>
        <p:spPr>
          <a:xfrm>
            <a:off x="381000" y="1145975"/>
            <a:ext cx="83058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EXAMPLE</a:t>
            </a:r>
            <a:endParaRPr>
              <a:latin typeface="Roboto"/>
              <a:ea typeface="Roboto"/>
              <a:cs typeface="Roboto"/>
              <a:sym typeface="Roboto"/>
            </a:endParaRPr>
          </a:p>
        </p:txBody>
      </p:sp>
      <p:sp>
        <p:nvSpPr>
          <p:cNvPr id="539" name="Google Shape;539;p78"/>
          <p:cNvSpPr/>
          <p:nvPr/>
        </p:nvSpPr>
        <p:spPr>
          <a:xfrm>
            <a:off x="846050" y="2054725"/>
            <a:ext cx="2135400" cy="1839900"/>
          </a:xfrm>
          <a:prstGeom prst="rect">
            <a:avLst/>
          </a:prstGeom>
          <a:solidFill>
            <a:srgbClr val="FFFFFF">
              <a:alpha val="63129"/>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8"/>
          <p:cNvSpPr txBox="1"/>
          <p:nvPr/>
        </p:nvSpPr>
        <p:spPr>
          <a:xfrm>
            <a:off x="457200" y="1667124"/>
            <a:ext cx="6929100" cy="2612100"/>
          </a:xfrm>
          <a:prstGeom prst="rect">
            <a:avLst/>
          </a:prstGeom>
          <a:noFill/>
          <a:ln>
            <a:noFill/>
          </a:ln>
        </p:spPr>
        <p:txBody>
          <a:bodyPr spcFirstLastPara="1" wrap="square" lIns="91425" tIns="91425" rIns="91425" bIns="91425" anchor="ctr" anchorCtr="0">
            <a:noAutofit/>
          </a:bodyPr>
          <a:lstStyle/>
          <a:p>
            <a:pPr marL="38100" marR="38100" lvl="0" indent="0" algn="l" rtl="0">
              <a:lnSpc>
                <a:spcPct val="150000"/>
              </a:lnSpc>
              <a:spcBef>
                <a:spcPts val="0"/>
              </a:spcBef>
              <a:spcAft>
                <a:spcPts val="0"/>
              </a:spcAft>
              <a:buNone/>
            </a:pPr>
            <a:endParaRPr>
              <a:solidFill>
                <a:srgbClr val="ADADAD"/>
              </a:solidFill>
              <a:latin typeface="Roboto Mono"/>
              <a:ea typeface="Roboto Mono"/>
              <a:cs typeface="Roboto Mono"/>
              <a:sym typeface="Roboto Mono"/>
            </a:endParaRPr>
          </a:p>
          <a:p>
            <a:pPr marL="38100" marR="38100" lvl="0" indent="0" algn="l" rtl="0">
              <a:lnSpc>
                <a:spcPct val="150000"/>
              </a:lnSpc>
              <a:spcBef>
                <a:spcPts val="0"/>
              </a:spcBef>
              <a:spcAft>
                <a:spcPts val="0"/>
              </a:spcAft>
              <a:buNone/>
            </a:pP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lang="en" b="1">
                <a:solidFill>
                  <a:schemeClr val="dk1"/>
                </a:solidFill>
                <a:latin typeface="Roboto Mono"/>
                <a:ea typeface="Roboto Mono"/>
                <a:cs typeface="Roboto Mono"/>
                <a:sym typeface="Roboto Mono"/>
              </a:rPr>
              <a:t>flex</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lang="en" b="1">
                <a:solidFill>
                  <a:schemeClr val="dk1"/>
                </a:solidFill>
                <a:latin typeface="Roboto Mono"/>
                <a:ea typeface="Roboto Mono"/>
                <a:cs typeface="Roboto Mono"/>
                <a:sym typeface="Roboto Mono"/>
              </a:rPr>
              <a:t>backgroundColor</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lang="en" b="1">
                <a:solidFill>
                  <a:schemeClr val="dk1"/>
                </a:solidFill>
                <a:latin typeface="Roboto Mono"/>
                <a:ea typeface="Roboto Mono"/>
                <a:cs typeface="Roboto Mono"/>
                <a:sym typeface="Roboto Mono"/>
              </a:rPr>
              <a:t>alignItems</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lang="en" b="1">
                <a:solidFill>
                  <a:schemeClr val="dk1"/>
                </a:solidFill>
                <a:latin typeface="Roboto Mono"/>
                <a:ea typeface="Roboto Mono"/>
                <a:cs typeface="Roboto Mono"/>
                <a:sym typeface="Roboto Mono"/>
              </a:rPr>
              <a:t>justifyContent</a:t>
            </a:r>
            <a:br>
              <a:rPr lang="en">
                <a:solidFill>
                  <a:srgbClr val="ADADAD"/>
                </a:solidFill>
                <a:latin typeface="Roboto Mono"/>
                <a:ea typeface="Roboto Mono"/>
                <a:cs typeface="Roboto Mono"/>
                <a:sym typeface="Roboto Mono"/>
              </a:rPr>
            </a:br>
            <a:br>
              <a:rPr lang="en">
                <a:solidFill>
                  <a:srgbClr val="ADADAD"/>
                </a:solidFill>
                <a:latin typeface="Roboto Mono"/>
                <a:ea typeface="Roboto Mono"/>
                <a:cs typeface="Roboto Mono"/>
                <a:sym typeface="Roboto Mono"/>
              </a:rPr>
            </a:br>
            <a:endParaRPr>
              <a:solidFill>
                <a:srgbClr val="ADADAD"/>
              </a:solidFill>
              <a:latin typeface="Roboto"/>
              <a:ea typeface="Roboto"/>
              <a:cs typeface="Roboto"/>
              <a:sym typeface="Roboto"/>
            </a:endParaRPr>
          </a:p>
        </p:txBody>
      </p:sp>
      <p:sp>
        <p:nvSpPr>
          <p:cNvPr id="541" name="Google Shape;541;p78"/>
          <p:cNvSpPr txBox="1"/>
          <p:nvPr/>
        </p:nvSpPr>
        <p:spPr>
          <a:xfrm>
            <a:off x="5049600" y="2218775"/>
            <a:ext cx="3637200" cy="15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i="1">
                <a:latin typeface="Roboto"/>
                <a:ea typeface="Roboto"/>
                <a:cs typeface="Roboto"/>
                <a:sym typeface="Roboto"/>
              </a:rPr>
              <a:t>NOTE</a:t>
            </a:r>
            <a:r>
              <a:rPr lang="en" sz="1800" i="1">
                <a:latin typeface="Roboto"/>
                <a:ea typeface="Roboto"/>
                <a:cs typeface="Roboto"/>
                <a:sym typeface="Roboto"/>
              </a:rPr>
              <a:t>: Different components have different style props.</a:t>
            </a:r>
            <a:endParaRPr sz="1800" i="1">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9"/>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View </a:t>
            </a:r>
            <a:endParaRPr>
              <a:latin typeface="Roboto Medium"/>
              <a:ea typeface="Roboto Medium"/>
              <a:cs typeface="Roboto Medium"/>
              <a:sym typeface="Roboto Medium"/>
            </a:endParaRPr>
          </a:p>
        </p:txBody>
      </p:sp>
      <p:sp>
        <p:nvSpPr>
          <p:cNvPr id="547" name="Google Shape;547;p79"/>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3"/>
              </a:rPr>
              <a:t>More View Style Props</a:t>
            </a:r>
            <a:r>
              <a:rPr lang="en">
                <a:solidFill>
                  <a:srgbClr val="4DD0E1"/>
                </a:solidFill>
                <a:latin typeface="Roboto"/>
                <a:ea typeface="Roboto"/>
                <a:cs typeface="Roboto"/>
                <a:sym typeface="Roboto"/>
              </a:rPr>
              <a:t>  </a:t>
            </a:r>
            <a:endParaRPr>
              <a:solidFill>
                <a:srgbClr val="4DD0E1"/>
              </a:solidFill>
              <a:latin typeface="Roboto"/>
              <a:ea typeface="Roboto"/>
              <a:cs typeface="Roboto"/>
              <a:sym typeface="Roboto"/>
            </a:endParaRPr>
          </a:p>
        </p:txBody>
      </p:sp>
      <p:grpSp>
        <p:nvGrpSpPr>
          <p:cNvPr id="548" name="Google Shape;548;p79"/>
          <p:cNvGrpSpPr/>
          <p:nvPr/>
        </p:nvGrpSpPr>
        <p:grpSpPr>
          <a:xfrm>
            <a:off x="0" y="1298375"/>
            <a:ext cx="9144000" cy="2346038"/>
            <a:chOff x="0" y="1056388"/>
            <a:chExt cx="9144000" cy="2346038"/>
          </a:xfrm>
        </p:grpSpPr>
        <p:sp>
          <p:nvSpPr>
            <p:cNvPr id="549" name="Google Shape;549;p79"/>
            <p:cNvSpPr txBox="1"/>
            <p:nvPr/>
          </p:nvSpPr>
          <p:spPr>
            <a:xfrm>
              <a:off x="381000" y="1056388"/>
              <a:ext cx="30000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MOST COMMON STYLE PROPS</a:t>
              </a:r>
              <a:endParaRPr sz="1200" b="1">
                <a:latin typeface="Roboto"/>
                <a:ea typeface="Roboto"/>
                <a:cs typeface="Roboto"/>
                <a:sym typeface="Roboto"/>
              </a:endParaRPr>
            </a:p>
          </p:txBody>
        </p:sp>
        <p:grpSp>
          <p:nvGrpSpPr>
            <p:cNvPr id="550" name="Google Shape;550;p79"/>
            <p:cNvGrpSpPr/>
            <p:nvPr/>
          </p:nvGrpSpPr>
          <p:grpSpPr>
            <a:xfrm>
              <a:off x="0" y="1418825"/>
              <a:ext cx="9144000" cy="1983600"/>
              <a:chOff x="0" y="1418825"/>
              <a:chExt cx="9144000" cy="1983600"/>
            </a:xfrm>
          </p:grpSpPr>
          <p:sp>
            <p:nvSpPr>
              <p:cNvPr id="551" name="Google Shape;551;p79"/>
              <p:cNvSpPr/>
              <p:nvPr/>
            </p:nvSpPr>
            <p:spPr>
              <a:xfrm>
                <a:off x="0" y="1418825"/>
                <a:ext cx="9144000" cy="19836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79"/>
              <p:cNvGrpSpPr/>
              <p:nvPr/>
            </p:nvGrpSpPr>
            <p:grpSpPr>
              <a:xfrm>
                <a:off x="371400" y="1738163"/>
                <a:ext cx="1827600" cy="1344013"/>
                <a:chOff x="3405525" y="737250"/>
                <a:chExt cx="1827600" cy="1344013"/>
              </a:xfrm>
            </p:grpSpPr>
            <p:sp>
              <p:nvSpPr>
                <p:cNvPr id="553" name="Google Shape;553;p79"/>
                <p:cNvSpPr txBox="1"/>
                <p:nvPr/>
              </p:nvSpPr>
              <p:spPr>
                <a:xfrm>
                  <a:off x="3405525" y="1752163"/>
                  <a:ext cx="1827600" cy="329100"/>
                </a:xfrm>
                <a:prstGeom prst="rect">
                  <a:avLst/>
                </a:prstGeom>
                <a:solidFill>
                  <a:srgbClr val="DFE0E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55555"/>
                      </a:solidFill>
                      <a:latin typeface="Roboto Mono"/>
                      <a:ea typeface="Roboto Mono"/>
                      <a:cs typeface="Roboto Mono"/>
                      <a:sym typeface="Roboto Mono"/>
                    </a:rPr>
                    <a:t>backgroundColor: “red”</a:t>
                  </a:r>
                  <a:endParaRPr sz="1000" b="1">
                    <a:solidFill>
                      <a:srgbClr val="555555"/>
                    </a:solidFill>
                    <a:latin typeface="Roboto Mono"/>
                    <a:ea typeface="Roboto Mono"/>
                    <a:cs typeface="Roboto Mono"/>
                    <a:sym typeface="Roboto Mono"/>
                  </a:endParaRPr>
                </a:p>
              </p:txBody>
            </p:sp>
            <p:sp>
              <p:nvSpPr>
                <p:cNvPr id="554" name="Google Shape;554;p79"/>
                <p:cNvSpPr/>
                <p:nvPr/>
              </p:nvSpPr>
              <p:spPr>
                <a:xfrm>
                  <a:off x="3849975" y="737250"/>
                  <a:ext cx="938700" cy="9387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555" name="Google Shape;555;p79"/>
              <p:cNvGrpSpPr/>
              <p:nvPr/>
            </p:nvGrpSpPr>
            <p:grpSpPr>
              <a:xfrm>
                <a:off x="5494563" y="1741188"/>
                <a:ext cx="1309200" cy="1340980"/>
                <a:chOff x="2486988" y="2270513"/>
                <a:chExt cx="1309200" cy="1340980"/>
              </a:xfrm>
            </p:grpSpPr>
            <p:sp>
              <p:nvSpPr>
                <p:cNvPr id="556" name="Google Shape;556;p79"/>
                <p:cNvSpPr txBox="1"/>
                <p:nvPr/>
              </p:nvSpPr>
              <p:spPr>
                <a:xfrm>
                  <a:off x="2486988" y="3285393"/>
                  <a:ext cx="1309200" cy="326100"/>
                </a:xfrm>
                <a:prstGeom prst="rect">
                  <a:avLst/>
                </a:prstGeom>
                <a:solidFill>
                  <a:srgbClr val="DFE0E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55555"/>
                      </a:solidFill>
                      <a:latin typeface="Roboto Mono"/>
                      <a:ea typeface="Roboto Mono"/>
                      <a:cs typeface="Roboto Mono"/>
                      <a:sym typeface="Roboto Mono"/>
                    </a:rPr>
                    <a:t>borderWidth: 4</a:t>
                  </a:r>
                  <a:endParaRPr sz="1000" b="1">
                    <a:solidFill>
                      <a:srgbClr val="555555"/>
                    </a:solidFill>
                    <a:latin typeface="Roboto Mono"/>
                    <a:ea typeface="Roboto Mono"/>
                    <a:cs typeface="Roboto Mono"/>
                    <a:sym typeface="Roboto Mono"/>
                  </a:endParaRPr>
                </a:p>
              </p:txBody>
            </p:sp>
            <p:sp>
              <p:nvSpPr>
                <p:cNvPr id="557" name="Google Shape;557;p79"/>
                <p:cNvSpPr/>
                <p:nvPr/>
              </p:nvSpPr>
              <p:spPr>
                <a:xfrm>
                  <a:off x="2698625" y="2270513"/>
                  <a:ext cx="938700" cy="9387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558" name="Google Shape;558;p79"/>
              <p:cNvGrpSpPr/>
              <p:nvPr/>
            </p:nvGrpSpPr>
            <p:grpSpPr>
              <a:xfrm>
                <a:off x="7047300" y="1741150"/>
                <a:ext cx="1725300" cy="1341018"/>
                <a:chOff x="3813675" y="2254775"/>
                <a:chExt cx="1725300" cy="1341018"/>
              </a:xfrm>
            </p:grpSpPr>
            <p:sp>
              <p:nvSpPr>
                <p:cNvPr id="559" name="Google Shape;559;p79"/>
                <p:cNvSpPr txBox="1"/>
                <p:nvPr/>
              </p:nvSpPr>
              <p:spPr>
                <a:xfrm>
                  <a:off x="3813675" y="3269693"/>
                  <a:ext cx="1725300" cy="326100"/>
                </a:xfrm>
                <a:prstGeom prst="rect">
                  <a:avLst/>
                </a:prstGeom>
                <a:solidFill>
                  <a:srgbClr val="DFE0E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55555"/>
                      </a:solidFill>
                      <a:latin typeface="Roboto Mono"/>
                      <a:ea typeface="Roboto Mono"/>
                      <a:cs typeface="Roboto Mono"/>
                      <a:sym typeface="Roboto Mono"/>
                    </a:rPr>
                    <a:t>borderColor: “green”</a:t>
                  </a:r>
                  <a:endParaRPr sz="1000" b="1">
                    <a:solidFill>
                      <a:srgbClr val="555555"/>
                    </a:solidFill>
                    <a:latin typeface="Roboto Mono"/>
                    <a:ea typeface="Roboto Mono"/>
                    <a:cs typeface="Roboto Mono"/>
                    <a:sym typeface="Roboto Mono"/>
                  </a:endParaRPr>
                </a:p>
              </p:txBody>
            </p:sp>
            <p:sp>
              <p:nvSpPr>
                <p:cNvPr id="560" name="Google Shape;560;p79"/>
                <p:cNvSpPr/>
                <p:nvPr/>
              </p:nvSpPr>
              <p:spPr>
                <a:xfrm>
                  <a:off x="4162863" y="2254775"/>
                  <a:ext cx="938700" cy="9387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561" name="Google Shape;561;p79"/>
              <p:cNvGrpSpPr/>
              <p:nvPr/>
            </p:nvGrpSpPr>
            <p:grpSpPr>
              <a:xfrm>
                <a:off x="2442525" y="1738163"/>
                <a:ext cx="1192800" cy="1344013"/>
                <a:chOff x="6793450" y="737250"/>
                <a:chExt cx="1192800" cy="1344013"/>
              </a:xfrm>
            </p:grpSpPr>
            <p:sp>
              <p:nvSpPr>
                <p:cNvPr id="562" name="Google Shape;562;p79"/>
                <p:cNvSpPr txBox="1"/>
                <p:nvPr/>
              </p:nvSpPr>
              <p:spPr>
                <a:xfrm>
                  <a:off x="6793450" y="1752163"/>
                  <a:ext cx="1192800" cy="329100"/>
                </a:xfrm>
                <a:prstGeom prst="rect">
                  <a:avLst/>
                </a:prstGeom>
                <a:solidFill>
                  <a:srgbClr val="DFE0E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55555"/>
                      </a:solidFill>
                      <a:latin typeface="Roboto Mono"/>
                      <a:ea typeface="Roboto Mono"/>
                      <a:cs typeface="Roboto Mono"/>
                      <a:sym typeface="Roboto Mono"/>
                    </a:rPr>
                    <a:t>opacity: 0.5</a:t>
                  </a:r>
                  <a:endParaRPr sz="1000" b="1">
                    <a:solidFill>
                      <a:srgbClr val="555555"/>
                    </a:solidFill>
                    <a:latin typeface="Roboto Mono"/>
                    <a:ea typeface="Roboto Mono"/>
                    <a:cs typeface="Roboto Mono"/>
                    <a:sym typeface="Roboto Mono"/>
                  </a:endParaRPr>
                </a:p>
              </p:txBody>
            </p:sp>
            <p:sp>
              <p:nvSpPr>
                <p:cNvPr id="563" name="Google Shape;563;p79"/>
                <p:cNvSpPr/>
                <p:nvPr/>
              </p:nvSpPr>
              <p:spPr>
                <a:xfrm>
                  <a:off x="6920500" y="737250"/>
                  <a:ext cx="938700" cy="938700"/>
                </a:xfrm>
                <a:prstGeom prst="rect">
                  <a:avLst/>
                </a:prstGeom>
                <a:solidFill>
                  <a:srgbClr val="FF0000">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sp>
            <p:nvSpPr>
              <p:cNvPr id="564" name="Google Shape;564;p79"/>
              <p:cNvSpPr txBox="1"/>
              <p:nvPr/>
            </p:nvSpPr>
            <p:spPr>
              <a:xfrm>
                <a:off x="3878838" y="2759809"/>
                <a:ext cx="1372200" cy="318600"/>
              </a:xfrm>
              <a:prstGeom prst="rect">
                <a:avLst/>
              </a:prstGeom>
              <a:solidFill>
                <a:srgbClr val="DFE0E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55555"/>
                    </a:solidFill>
                    <a:latin typeface="Roboto Mono"/>
                    <a:ea typeface="Roboto Mono"/>
                    <a:cs typeface="Roboto Mono"/>
                    <a:sym typeface="Roboto Mono"/>
                  </a:rPr>
                  <a:t>borderRadius: 10</a:t>
                </a:r>
                <a:endParaRPr sz="1000" b="1">
                  <a:solidFill>
                    <a:srgbClr val="555555"/>
                  </a:solidFill>
                  <a:latin typeface="Roboto Mono"/>
                  <a:ea typeface="Roboto Mono"/>
                  <a:cs typeface="Roboto Mono"/>
                  <a:sym typeface="Roboto Mono"/>
                </a:endParaRPr>
              </a:p>
            </p:txBody>
          </p:sp>
          <p:sp>
            <p:nvSpPr>
              <p:cNvPr id="565" name="Google Shape;565;p79"/>
              <p:cNvSpPr/>
              <p:nvPr/>
            </p:nvSpPr>
            <p:spPr>
              <a:xfrm>
                <a:off x="4131300" y="1741925"/>
                <a:ext cx="867300" cy="9234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6" name="Google Shape;566;p79"/>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The Ultimate Container</a:t>
            </a:r>
            <a:endParaRPr sz="1800" b="1">
              <a:solidFill>
                <a:srgbClr val="DFE0E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53"/>
          <p:cNvSpPr txBox="1">
            <a:spLocks noGrp="1"/>
          </p:cNvSpPr>
          <p:nvPr>
            <p:ph type="title"/>
          </p:nvPr>
        </p:nvSpPr>
        <p:spPr>
          <a:xfrm>
            <a:off x="5939838" y="721950"/>
            <a:ext cx="2239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200" u="sng" dirty="0">
                <a:solidFill>
                  <a:schemeClr val="hlink"/>
                </a:solidFill>
                <a:hlinkClick r:id="rId3"/>
              </a:rPr>
              <a:t>https://cs47.stanford.edu</a:t>
            </a:r>
            <a:endParaRPr sz="1200" dirty="0"/>
          </a:p>
        </p:txBody>
      </p:sp>
      <p:sp>
        <p:nvSpPr>
          <p:cNvPr id="210" name="Google Shape;210;p53"/>
          <p:cNvSpPr txBox="1">
            <a:spLocks noGrp="1"/>
          </p:cNvSpPr>
          <p:nvPr>
            <p:ph type="subTitle" idx="1"/>
          </p:nvPr>
        </p:nvSpPr>
        <p:spPr>
          <a:xfrm>
            <a:off x="5939838" y="2291850"/>
            <a:ext cx="2239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 access lectures use Stanford email</a:t>
            </a:r>
            <a:endParaRPr dirty="0"/>
          </a:p>
          <a:p>
            <a:pPr marL="0" lvl="0" indent="0" algn="ctr" rtl="0">
              <a:spcBef>
                <a:spcPts val="0"/>
              </a:spcBef>
              <a:spcAft>
                <a:spcPts val="0"/>
              </a:spcAft>
              <a:buNone/>
            </a:pPr>
            <a:endParaRPr dirty="0"/>
          </a:p>
        </p:txBody>
      </p:sp>
      <p:pic>
        <p:nvPicPr>
          <p:cNvPr id="211" name="Google Shape;211;p53"/>
          <p:cNvPicPr preferRelativeResize="0"/>
          <p:nvPr/>
        </p:nvPicPr>
        <p:blipFill>
          <a:blip r:embed="rId4">
            <a:alphaModFix/>
          </a:blip>
          <a:stretch>
            <a:fillRect/>
          </a:stretch>
        </p:blipFill>
        <p:spPr>
          <a:xfrm>
            <a:off x="964965" y="0"/>
            <a:ext cx="4856044"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80"/>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The Shapes of React Native</a:t>
            </a:r>
            <a:r>
              <a:rPr lang="en">
                <a:solidFill>
                  <a:schemeClr val="accent1"/>
                </a:solidFill>
                <a:latin typeface="Roboto"/>
                <a:ea typeface="Roboto"/>
                <a:cs typeface="Roboto"/>
                <a:sym typeface="Roboto"/>
              </a:rPr>
              <a:t> </a:t>
            </a:r>
            <a:endParaRPr>
              <a:solidFill>
                <a:schemeClr val="accent1"/>
              </a:solidFill>
              <a:latin typeface="Roboto"/>
              <a:ea typeface="Roboto"/>
              <a:cs typeface="Roboto"/>
              <a:sym typeface="Roboto"/>
            </a:endParaRPr>
          </a:p>
        </p:txBody>
      </p:sp>
      <p:sp>
        <p:nvSpPr>
          <p:cNvPr id="572" name="Google Shape;572;p80"/>
          <p:cNvSpPr txBox="1"/>
          <p:nvPr/>
        </p:nvSpPr>
        <p:spPr>
          <a:xfrm>
            <a:off x="381000" y="1298375"/>
            <a:ext cx="83058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2"/>
                </a:solidFill>
                <a:latin typeface="Roboto"/>
                <a:ea typeface="Roboto"/>
                <a:cs typeface="Roboto"/>
                <a:sym typeface="Roboto"/>
              </a:rPr>
              <a:t>Using different styles, you can get some interesting shapes</a:t>
            </a:r>
            <a:endParaRPr>
              <a:latin typeface="Roboto"/>
              <a:ea typeface="Roboto"/>
              <a:cs typeface="Roboto"/>
              <a:sym typeface="Roboto"/>
            </a:endParaRPr>
          </a:p>
        </p:txBody>
      </p:sp>
      <p:sp>
        <p:nvSpPr>
          <p:cNvPr id="573" name="Google Shape;573;p80"/>
          <p:cNvSpPr/>
          <p:nvPr/>
        </p:nvSpPr>
        <p:spPr>
          <a:xfrm>
            <a:off x="0" y="1660813"/>
            <a:ext cx="9144000" cy="19836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574;p80"/>
          <p:cNvGrpSpPr/>
          <p:nvPr/>
        </p:nvGrpSpPr>
        <p:grpSpPr>
          <a:xfrm>
            <a:off x="461700" y="2019025"/>
            <a:ext cx="8220600" cy="1267200"/>
            <a:chOff x="461700" y="2081700"/>
            <a:chExt cx="8220600" cy="1267200"/>
          </a:xfrm>
        </p:grpSpPr>
        <p:pic>
          <p:nvPicPr>
            <p:cNvPr id="575" name="Google Shape;575;p80"/>
            <p:cNvPicPr preferRelativeResize="0"/>
            <p:nvPr/>
          </p:nvPicPr>
          <p:blipFill>
            <a:blip r:embed="rId4">
              <a:alphaModFix/>
            </a:blip>
            <a:stretch>
              <a:fillRect/>
            </a:stretch>
          </p:blipFill>
          <p:spPr>
            <a:xfrm>
              <a:off x="461700" y="2082850"/>
              <a:ext cx="1264900" cy="1264900"/>
            </a:xfrm>
            <a:prstGeom prst="rect">
              <a:avLst/>
            </a:prstGeom>
            <a:noFill/>
            <a:ln>
              <a:noFill/>
            </a:ln>
          </p:spPr>
        </p:pic>
        <p:sp>
          <p:nvSpPr>
            <p:cNvPr id="576" name="Google Shape;576;p80"/>
            <p:cNvSpPr/>
            <p:nvPr/>
          </p:nvSpPr>
          <p:spPr>
            <a:xfrm>
              <a:off x="3884450" y="2082900"/>
              <a:ext cx="1462500" cy="1264800"/>
            </a:xfrm>
            <a:prstGeom prst="triangle">
              <a:avLst>
                <a:gd name="adj" fmla="val 50000"/>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80"/>
            <p:cNvSpPr/>
            <p:nvPr/>
          </p:nvSpPr>
          <p:spPr>
            <a:xfrm>
              <a:off x="2173125" y="2082900"/>
              <a:ext cx="1264800" cy="1264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80"/>
            <p:cNvSpPr/>
            <p:nvPr/>
          </p:nvSpPr>
          <p:spPr>
            <a:xfrm>
              <a:off x="5793475" y="2081700"/>
              <a:ext cx="1462500" cy="1267200"/>
            </a:xfrm>
            <a:prstGeom prst="hexagon">
              <a:avLst>
                <a:gd name="adj" fmla="val 25000"/>
                <a:gd name="vf" fmla="val 11547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80"/>
            <p:cNvSpPr/>
            <p:nvPr/>
          </p:nvSpPr>
          <p:spPr>
            <a:xfrm>
              <a:off x="7702500" y="2082900"/>
              <a:ext cx="979800" cy="1264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80"/>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View </a:t>
            </a:r>
            <a:endParaRPr>
              <a:latin typeface="Roboto Medium"/>
              <a:ea typeface="Roboto Medium"/>
              <a:cs typeface="Roboto Medium"/>
              <a:sym typeface="Roboto Medium"/>
            </a:endParaRPr>
          </a:p>
        </p:txBody>
      </p:sp>
      <p:sp>
        <p:nvSpPr>
          <p:cNvPr id="581" name="Google Shape;581;p80"/>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The Ultimate Container</a:t>
            </a:r>
            <a:endParaRPr sz="1800" b="1">
              <a:solidFill>
                <a:srgbClr val="DFE0E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81"/>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F2F0F5"/>
                </a:solidFill>
                <a:latin typeface="Roboto"/>
                <a:ea typeface="Roboto"/>
                <a:cs typeface="Roboto"/>
                <a:sym typeface="Roboto"/>
              </a:rPr>
              <a:t> </a:t>
            </a:r>
            <a:endParaRPr sz="1300" b="1">
              <a:solidFill>
                <a:srgbClr val="F0F3F3"/>
              </a:solidFill>
              <a:latin typeface="Roboto"/>
              <a:ea typeface="Roboto"/>
              <a:cs typeface="Roboto"/>
              <a:sym typeface="Roboto"/>
            </a:endParaRPr>
          </a:p>
        </p:txBody>
      </p:sp>
      <p:sp>
        <p:nvSpPr>
          <p:cNvPr id="587" name="Google Shape;587;p81"/>
          <p:cNvSpPr txBox="1"/>
          <p:nvPr/>
        </p:nvSpPr>
        <p:spPr>
          <a:xfrm>
            <a:off x="381000" y="1298375"/>
            <a:ext cx="83058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MOST COMMON  STYLES</a:t>
            </a:r>
            <a:endParaRPr>
              <a:latin typeface="Roboto"/>
              <a:ea typeface="Roboto"/>
              <a:cs typeface="Roboto"/>
              <a:sym typeface="Roboto"/>
            </a:endParaRPr>
          </a:p>
        </p:txBody>
      </p:sp>
      <p:sp>
        <p:nvSpPr>
          <p:cNvPr id="588" name="Google Shape;588;p81"/>
          <p:cNvSpPr/>
          <p:nvPr/>
        </p:nvSpPr>
        <p:spPr>
          <a:xfrm>
            <a:off x="0" y="1660825"/>
            <a:ext cx="9144000" cy="27306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81"/>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Text</a:t>
            </a:r>
            <a:endParaRPr>
              <a:latin typeface="Roboto Medium"/>
              <a:ea typeface="Roboto Medium"/>
              <a:cs typeface="Roboto Medium"/>
              <a:sym typeface="Roboto Medium"/>
            </a:endParaRPr>
          </a:p>
        </p:txBody>
      </p:sp>
      <p:sp>
        <p:nvSpPr>
          <p:cNvPr id="590" name="Google Shape;590;p81"/>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Plain Old Text</a:t>
            </a:r>
            <a:endParaRPr sz="1800" b="1">
              <a:solidFill>
                <a:srgbClr val="DFE0E2"/>
              </a:solidFill>
            </a:endParaRPr>
          </a:p>
        </p:txBody>
      </p:sp>
      <p:grpSp>
        <p:nvGrpSpPr>
          <p:cNvPr id="591" name="Google Shape;591;p81"/>
          <p:cNvGrpSpPr/>
          <p:nvPr/>
        </p:nvGrpSpPr>
        <p:grpSpPr>
          <a:xfrm>
            <a:off x="457200" y="1895075"/>
            <a:ext cx="1123800" cy="977975"/>
            <a:chOff x="3757425" y="1103300"/>
            <a:chExt cx="1123800" cy="977975"/>
          </a:xfrm>
        </p:grpSpPr>
        <p:sp>
          <p:nvSpPr>
            <p:cNvPr id="592" name="Google Shape;592;p81"/>
            <p:cNvSpPr txBox="1"/>
            <p:nvPr/>
          </p:nvSpPr>
          <p:spPr>
            <a:xfrm>
              <a:off x="3757425" y="1752175"/>
              <a:ext cx="1123800" cy="329100"/>
            </a:xfrm>
            <a:prstGeom prst="rect">
              <a:avLst/>
            </a:prstGeom>
            <a:solidFill>
              <a:srgbClr val="DFE0E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55555"/>
                  </a:solidFill>
                  <a:latin typeface="Roboto Mono"/>
                  <a:ea typeface="Roboto Mono"/>
                  <a:cs typeface="Roboto Mono"/>
                  <a:sym typeface="Roboto Mono"/>
                </a:rPr>
                <a:t>color: “red”</a:t>
              </a:r>
              <a:endParaRPr sz="1000" b="1">
                <a:solidFill>
                  <a:srgbClr val="555555"/>
                </a:solidFill>
                <a:latin typeface="Roboto Mono"/>
                <a:ea typeface="Roboto Mono"/>
                <a:cs typeface="Roboto Mono"/>
                <a:sym typeface="Roboto Mono"/>
              </a:endParaRPr>
            </a:p>
          </p:txBody>
        </p:sp>
        <p:sp>
          <p:nvSpPr>
            <p:cNvPr id="593" name="Google Shape;593;p81"/>
            <p:cNvSpPr/>
            <p:nvPr/>
          </p:nvSpPr>
          <p:spPr>
            <a:xfrm>
              <a:off x="3849975" y="1103300"/>
              <a:ext cx="9387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0000"/>
                  </a:solidFill>
                  <a:latin typeface="Roboto"/>
                  <a:ea typeface="Roboto"/>
                  <a:cs typeface="Roboto"/>
                  <a:sym typeface="Roboto"/>
                </a:rPr>
                <a:t>Text</a:t>
              </a:r>
              <a:endParaRPr sz="2400">
                <a:solidFill>
                  <a:srgbClr val="FF0000"/>
                </a:solidFill>
                <a:latin typeface="Roboto"/>
                <a:ea typeface="Roboto"/>
                <a:cs typeface="Roboto"/>
                <a:sym typeface="Roboto"/>
              </a:endParaRPr>
            </a:p>
          </p:txBody>
        </p:sp>
      </p:grpSp>
      <p:grpSp>
        <p:nvGrpSpPr>
          <p:cNvPr id="594" name="Google Shape;594;p81"/>
          <p:cNvGrpSpPr/>
          <p:nvPr/>
        </p:nvGrpSpPr>
        <p:grpSpPr>
          <a:xfrm>
            <a:off x="1468725" y="3068638"/>
            <a:ext cx="1564500" cy="978013"/>
            <a:chOff x="3757425" y="1103275"/>
            <a:chExt cx="1564500" cy="978013"/>
          </a:xfrm>
        </p:grpSpPr>
        <p:sp>
          <p:nvSpPr>
            <p:cNvPr id="595" name="Google Shape;595;p81"/>
            <p:cNvSpPr txBox="1"/>
            <p:nvPr/>
          </p:nvSpPr>
          <p:spPr>
            <a:xfrm>
              <a:off x="3757425" y="1752188"/>
              <a:ext cx="1564500" cy="329100"/>
            </a:xfrm>
            <a:prstGeom prst="rect">
              <a:avLst/>
            </a:prstGeom>
            <a:solidFill>
              <a:srgbClr val="DFE0E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55555"/>
                  </a:solidFill>
                  <a:latin typeface="Roboto Mono"/>
                  <a:ea typeface="Roboto Mono"/>
                  <a:cs typeface="Roboto Mono"/>
                  <a:sym typeface="Roboto Mono"/>
                </a:rPr>
                <a:t>fontWeight: “bold”</a:t>
              </a:r>
              <a:endParaRPr sz="1000" b="1">
                <a:solidFill>
                  <a:srgbClr val="555555"/>
                </a:solidFill>
                <a:latin typeface="Roboto Mono"/>
                <a:ea typeface="Roboto Mono"/>
                <a:cs typeface="Roboto Mono"/>
                <a:sym typeface="Roboto Mono"/>
              </a:endParaRPr>
            </a:p>
          </p:txBody>
        </p:sp>
        <p:sp>
          <p:nvSpPr>
            <p:cNvPr id="596" name="Google Shape;596;p81"/>
            <p:cNvSpPr/>
            <p:nvPr/>
          </p:nvSpPr>
          <p:spPr>
            <a:xfrm>
              <a:off x="4070325" y="1103275"/>
              <a:ext cx="9387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Roboto"/>
                  <a:ea typeface="Roboto"/>
                  <a:cs typeface="Roboto"/>
                  <a:sym typeface="Roboto"/>
                </a:rPr>
                <a:t>Text</a:t>
              </a:r>
              <a:endParaRPr sz="2400" b="1">
                <a:solidFill>
                  <a:schemeClr val="dk1"/>
                </a:solidFill>
                <a:latin typeface="Roboto"/>
                <a:ea typeface="Roboto"/>
                <a:cs typeface="Roboto"/>
                <a:sym typeface="Roboto"/>
              </a:endParaRPr>
            </a:p>
          </p:txBody>
        </p:sp>
      </p:grpSp>
      <p:grpSp>
        <p:nvGrpSpPr>
          <p:cNvPr id="597" name="Google Shape;597;p81"/>
          <p:cNvGrpSpPr/>
          <p:nvPr/>
        </p:nvGrpSpPr>
        <p:grpSpPr>
          <a:xfrm>
            <a:off x="1792594" y="1895050"/>
            <a:ext cx="1123800" cy="978000"/>
            <a:chOff x="3757425" y="1103300"/>
            <a:chExt cx="1123800" cy="978000"/>
          </a:xfrm>
        </p:grpSpPr>
        <p:sp>
          <p:nvSpPr>
            <p:cNvPr id="598" name="Google Shape;598;p81"/>
            <p:cNvSpPr txBox="1"/>
            <p:nvPr/>
          </p:nvSpPr>
          <p:spPr>
            <a:xfrm>
              <a:off x="3757425" y="1752200"/>
              <a:ext cx="1123800" cy="329100"/>
            </a:xfrm>
            <a:prstGeom prst="rect">
              <a:avLst/>
            </a:prstGeom>
            <a:solidFill>
              <a:srgbClr val="DFE0E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55555"/>
                  </a:solidFill>
                  <a:latin typeface="Roboto Mono"/>
                  <a:ea typeface="Roboto Mono"/>
                  <a:cs typeface="Roboto Mono"/>
                  <a:sym typeface="Roboto Mono"/>
                </a:rPr>
                <a:t>fontSize: 16</a:t>
              </a:r>
              <a:endParaRPr sz="1000" b="1">
                <a:solidFill>
                  <a:srgbClr val="555555"/>
                </a:solidFill>
                <a:latin typeface="Roboto Mono"/>
                <a:ea typeface="Roboto Mono"/>
                <a:cs typeface="Roboto Mono"/>
                <a:sym typeface="Roboto Mono"/>
              </a:endParaRPr>
            </a:p>
          </p:txBody>
        </p:sp>
        <p:sp>
          <p:nvSpPr>
            <p:cNvPr id="599" name="Google Shape;599;p81"/>
            <p:cNvSpPr/>
            <p:nvPr/>
          </p:nvSpPr>
          <p:spPr>
            <a:xfrm>
              <a:off x="3849975" y="1103300"/>
              <a:ext cx="9387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Roboto"/>
                  <a:ea typeface="Roboto"/>
                  <a:cs typeface="Roboto"/>
                  <a:sym typeface="Roboto"/>
                </a:rPr>
                <a:t>Text</a:t>
              </a:r>
              <a:endParaRPr sz="1600">
                <a:solidFill>
                  <a:schemeClr val="dk1"/>
                </a:solidFill>
                <a:latin typeface="Roboto"/>
                <a:ea typeface="Roboto"/>
                <a:cs typeface="Roboto"/>
                <a:sym typeface="Roboto"/>
              </a:endParaRPr>
            </a:p>
          </p:txBody>
        </p:sp>
      </p:grpSp>
      <p:grpSp>
        <p:nvGrpSpPr>
          <p:cNvPr id="600" name="Google Shape;600;p81"/>
          <p:cNvGrpSpPr/>
          <p:nvPr/>
        </p:nvGrpSpPr>
        <p:grpSpPr>
          <a:xfrm>
            <a:off x="3127988" y="1895038"/>
            <a:ext cx="1755300" cy="978013"/>
            <a:chOff x="3757438" y="1103300"/>
            <a:chExt cx="1755300" cy="978013"/>
          </a:xfrm>
        </p:grpSpPr>
        <p:sp>
          <p:nvSpPr>
            <p:cNvPr id="601" name="Google Shape;601;p81"/>
            <p:cNvSpPr txBox="1"/>
            <p:nvPr/>
          </p:nvSpPr>
          <p:spPr>
            <a:xfrm>
              <a:off x="3757438" y="1752213"/>
              <a:ext cx="1755300" cy="329100"/>
            </a:xfrm>
            <a:prstGeom prst="rect">
              <a:avLst/>
            </a:prstGeom>
            <a:solidFill>
              <a:srgbClr val="DFE0E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55555"/>
                  </a:solidFill>
                  <a:latin typeface="Roboto Mono"/>
                  <a:ea typeface="Roboto Mono"/>
                  <a:cs typeface="Roboto Mono"/>
                  <a:sym typeface="Roboto Mono"/>
                </a:rPr>
                <a:t>fontFamily: “Georgia”</a:t>
              </a:r>
              <a:endParaRPr sz="1000" b="1">
                <a:solidFill>
                  <a:srgbClr val="555555"/>
                </a:solidFill>
                <a:latin typeface="Roboto Mono"/>
                <a:ea typeface="Roboto Mono"/>
                <a:cs typeface="Roboto Mono"/>
                <a:sym typeface="Roboto Mono"/>
              </a:endParaRPr>
            </a:p>
          </p:txBody>
        </p:sp>
        <p:sp>
          <p:nvSpPr>
            <p:cNvPr id="602" name="Google Shape;602;p81"/>
            <p:cNvSpPr/>
            <p:nvPr/>
          </p:nvSpPr>
          <p:spPr>
            <a:xfrm>
              <a:off x="4165738" y="1103300"/>
              <a:ext cx="9387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Georgia"/>
                  <a:ea typeface="Georgia"/>
                  <a:cs typeface="Georgia"/>
                  <a:sym typeface="Georgia"/>
                </a:rPr>
                <a:t>Text</a:t>
              </a:r>
              <a:endParaRPr sz="2400">
                <a:solidFill>
                  <a:schemeClr val="dk1"/>
                </a:solidFill>
                <a:latin typeface="Georgia"/>
                <a:ea typeface="Georgia"/>
                <a:cs typeface="Georgia"/>
                <a:sym typeface="Georgia"/>
              </a:endParaRPr>
            </a:p>
          </p:txBody>
        </p:sp>
      </p:grpSp>
      <p:grpSp>
        <p:nvGrpSpPr>
          <p:cNvPr id="603" name="Google Shape;603;p81"/>
          <p:cNvGrpSpPr/>
          <p:nvPr/>
        </p:nvGrpSpPr>
        <p:grpSpPr>
          <a:xfrm>
            <a:off x="5094881" y="1895025"/>
            <a:ext cx="1828500" cy="978025"/>
            <a:chOff x="3757418" y="1103300"/>
            <a:chExt cx="1828500" cy="978025"/>
          </a:xfrm>
        </p:grpSpPr>
        <p:sp>
          <p:nvSpPr>
            <p:cNvPr id="604" name="Google Shape;604;p81"/>
            <p:cNvSpPr txBox="1"/>
            <p:nvPr/>
          </p:nvSpPr>
          <p:spPr>
            <a:xfrm>
              <a:off x="3757418" y="1752225"/>
              <a:ext cx="1828500" cy="329100"/>
            </a:xfrm>
            <a:prstGeom prst="rect">
              <a:avLst/>
            </a:prstGeom>
            <a:solidFill>
              <a:srgbClr val="DFE0E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55555"/>
                  </a:solidFill>
                  <a:latin typeface="Roboto Mono"/>
                  <a:ea typeface="Roboto Mono"/>
                  <a:cs typeface="Roboto Mono"/>
                  <a:sym typeface="Roboto Mono"/>
                </a:rPr>
                <a:t>backgroundColor: “red”</a:t>
              </a:r>
              <a:endParaRPr sz="1000" b="1">
                <a:solidFill>
                  <a:srgbClr val="555555"/>
                </a:solidFill>
                <a:latin typeface="Roboto Mono"/>
                <a:ea typeface="Roboto Mono"/>
                <a:cs typeface="Roboto Mono"/>
                <a:sym typeface="Roboto Mono"/>
              </a:endParaRPr>
            </a:p>
          </p:txBody>
        </p:sp>
        <p:sp>
          <p:nvSpPr>
            <p:cNvPr id="605" name="Google Shape;605;p81"/>
            <p:cNvSpPr/>
            <p:nvPr/>
          </p:nvSpPr>
          <p:spPr>
            <a:xfrm>
              <a:off x="4202313" y="1103300"/>
              <a:ext cx="9387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highlight>
                    <a:srgbClr val="FF0000"/>
                  </a:highlight>
                  <a:latin typeface="Roboto"/>
                  <a:ea typeface="Roboto"/>
                  <a:cs typeface="Roboto"/>
                  <a:sym typeface="Roboto"/>
                </a:rPr>
                <a:t>Text</a:t>
              </a:r>
              <a:endParaRPr sz="2400">
                <a:solidFill>
                  <a:schemeClr val="dk1"/>
                </a:solidFill>
                <a:highlight>
                  <a:srgbClr val="FF0000"/>
                </a:highlight>
                <a:latin typeface="Roboto"/>
                <a:ea typeface="Roboto"/>
                <a:cs typeface="Roboto"/>
                <a:sym typeface="Roboto"/>
              </a:endParaRPr>
            </a:p>
          </p:txBody>
        </p:sp>
      </p:grpSp>
      <p:grpSp>
        <p:nvGrpSpPr>
          <p:cNvPr id="606" name="Google Shape;606;p81"/>
          <p:cNvGrpSpPr/>
          <p:nvPr/>
        </p:nvGrpSpPr>
        <p:grpSpPr>
          <a:xfrm>
            <a:off x="7134975" y="1895025"/>
            <a:ext cx="1550100" cy="978013"/>
            <a:chOff x="3681225" y="1103275"/>
            <a:chExt cx="1550100" cy="978013"/>
          </a:xfrm>
        </p:grpSpPr>
        <p:sp>
          <p:nvSpPr>
            <p:cNvPr id="607" name="Google Shape;607;p81"/>
            <p:cNvSpPr txBox="1"/>
            <p:nvPr/>
          </p:nvSpPr>
          <p:spPr>
            <a:xfrm>
              <a:off x="3757425" y="1752188"/>
              <a:ext cx="1473900" cy="329100"/>
            </a:xfrm>
            <a:prstGeom prst="rect">
              <a:avLst/>
            </a:prstGeom>
            <a:solidFill>
              <a:srgbClr val="DFE0E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55555"/>
                  </a:solidFill>
                  <a:latin typeface="Roboto Mono"/>
                  <a:ea typeface="Roboto Mono"/>
                  <a:cs typeface="Roboto Mono"/>
                  <a:sym typeface="Roboto Mono"/>
                </a:rPr>
                <a:t>textAlign: “left”</a:t>
              </a:r>
              <a:endParaRPr sz="1000" b="1">
                <a:solidFill>
                  <a:srgbClr val="555555"/>
                </a:solidFill>
                <a:latin typeface="Roboto Mono"/>
                <a:ea typeface="Roboto Mono"/>
                <a:cs typeface="Roboto Mono"/>
                <a:sym typeface="Roboto Mono"/>
              </a:endParaRPr>
            </a:p>
          </p:txBody>
        </p:sp>
        <p:sp>
          <p:nvSpPr>
            <p:cNvPr id="608" name="Google Shape;608;p81"/>
            <p:cNvSpPr/>
            <p:nvPr/>
          </p:nvSpPr>
          <p:spPr>
            <a:xfrm>
              <a:off x="3681225" y="1103275"/>
              <a:ext cx="9387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Roboto"/>
                  <a:ea typeface="Roboto"/>
                  <a:cs typeface="Roboto"/>
                  <a:sym typeface="Roboto"/>
                </a:rPr>
                <a:t>Text</a:t>
              </a:r>
              <a:endParaRPr sz="2400">
                <a:solidFill>
                  <a:schemeClr val="dk1"/>
                </a:solidFill>
                <a:latin typeface="Roboto"/>
                <a:ea typeface="Roboto"/>
                <a:cs typeface="Roboto"/>
                <a:sym typeface="Roboto"/>
              </a:endParaRPr>
            </a:p>
          </p:txBody>
        </p:sp>
      </p:grpSp>
      <p:grpSp>
        <p:nvGrpSpPr>
          <p:cNvPr id="609" name="Google Shape;609;p81"/>
          <p:cNvGrpSpPr/>
          <p:nvPr/>
        </p:nvGrpSpPr>
        <p:grpSpPr>
          <a:xfrm>
            <a:off x="3296400" y="3068650"/>
            <a:ext cx="2500500" cy="978000"/>
            <a:chOff x="3757425" y="1103300"/>
            <a:chExt cx="2500500" cy="978000"/>
          </a:xfrm>
        </p:grpSpPr>
        <p:sp>
          <p:nvSpPr>
            <p:cNvPr id="610" name="Google Shape;610;p81"/>
            <p:cNvSpPr txBox="1"/>
            <p:nvPr/>
          </p:nvSpPr>
          <p:spPr>
            <a:xfrm>
              <a:off x="3757425" y="1752200"/>
              <a:ext cx="2500500" cy="329100"/>
            </a:xfrm>
            <a:prstGeom prst="rect">
              <a:avLst/>
            </a:prstGeom>
            <a:solidFill>
              <a:srgbClr val="DFE0E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55555"/>
                  </a:solidFill>
                  <a:latin typeface="Roboto Mono"/>
                  <a:ea typeface="Roboto Mono"/>
                  <a:cs typeface="Roboto Mono"/>
                  <a:sym typeface="Roboto Mono"/>
                </a:rPr>
                <a:t>textDecorationLine: ”underline”</a:t>
              </a:r>
              <a:endParaRPr sz="1000" b="1">
                <a:solidFill>
                  <a:srgbClr val="555555"/>
                </a:solidFill>
                <a:latin typeface="Roboto Mono"/>
                <a:ea typeface="Roboto Mono"/>
                <a:cs typeface="Roboto Mono"/>
                <a:sym typeface="Roboto Mono"/>
              </a:endParaRPr>
            </a:p>
          </p:txBody>
        </p:sp>
        <p:sp>
          <p:nvSpPr>
            <p:cNvPr id="611" name="Google Shape;611;p81"/>
            <p:cNvSpPr/>
            <p:nvPr/>
          </p:nvSpPr>
          <p:spPr>
            <a:xfrm>
              <a:off x="4484475" y="1103300"/>
              <a:ext cx="9387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u="sng">
                  <a:solidFill>
                    <a:schemeClr val="dk1"/>
                  </a:solidFill>
                  <a:latin typeface="Roboto"/>
                  <a:ea typeface="Roboto"/>
                  <a:cs typeface="Roboto"/>
                  <a:sym typeface="Roboto"/>
                </a:rPr>
                <a:t>Text</a:t>
              </a:r>
              <a:endParaRPr sz="2400" u="sng">
                <a:solidFill>
                  <a:schemeClr val="dk1"/>
                </a:solidFill>
                <a:latin typeface="Roboto"/>
                <a:ea typeface="Roboto"/>
                <a:cs typeface="Roboto"/>
                <a:sym typeface="Roboto"/>
              </a:endParaRPr>
            </a:p>
          </p:txBody>
        </p:sp>
      </p:grpSp>
      <p:grpSp>
        <p:nvGrpSpPr>
          <p:cNvPr id="612" name="Google Shape;612;p81"/>
          <p:cNvGrpSpPr/>
          <p:nvPr/>
        </p:nvGrpSpPr>
        <p:grpSpPr>
          <a:xfrm>
            <a:off x="6042975" y="3068650"/>
            <a:ext cx="1632300" cy="978000"/>
            <a:chOff x="3757425" y="1103300"/>
            <a:chExt cx="1632300" cy="978000"/>
          </a:xfrm>
        </p:grpSpPr>
        <p:sp>
          <p:nvSpPr>
            <p:cNvPr id="613" name="Google Shape;613;p81"/>
            <p:cNvSpPr txBox="1"/>
            <p:nvPr/>
          </p:nvSpPr>
          <p:spPr>
            <a:xfrm>
              <a:off x="3757425" y="1752200"/>
              <a:ext cx="1632300" cy="329100"/>
            </a:xfrm>
            <a:prstGeom prst="rect">
              <a:avLst/>
            </a:prstGeom>
            <a:solidFill>
              <a:srgbClr val="DFE0E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55555"/>
                  </a:solidFill>
                  <a:latin typeface="Roboto Mono"/>
                  <a:ea typeface="Roboto Mono"/>
                  <a:cs typeface="Roboto Mono"/>
                  <a:sym typeface="Roboto Mono"/>
                </a:rPr>
                <a:t>fontStyle: ”italic”</a:t>
              </a:r>
              <a:endParaRPr sz="1000" b="1">
                <a:solidFill>
                  <a:srgbClr val="555555"/>
                </a:solidFill>
                <a:latin typeface="Roboto Mono"/>
                <a:ea typeface="Roboto Mono"/>
                <a:cs typeface="Roboto Mono"/>
                <a:sym typeface="Roboto Mono"/>
              </a:endParaRPr>
            </a:p>
          </p:txBody>
        </p:sp>
        <p:sp>
          <p:nvSpPr>
            <p:cNvPr id="614" name="Google Shape;614;p81"/>
            <p:cNvSpPr/>
            <p:nvPr/>
          </p:nvSpPr>
          <p:spPr>
            <a:xfrm>
              <a:off x="4104225" y="1103300"/>
              <a:ext cx="9387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i="1">
                  <a:solidFill>
                    <a:schemeClr val="dk1"/>
                  </a:solidFill>
                  <a:latin typeface="Roboto"/>
                  <a:ea typeface="Roboto"/>
                  <a:cs typeface="Roboto"/>
                  <a:sym typeface="Roboto"/>
                </a:rPr>
                <a:t>Text</a:t>
              </a:r>
              <a:endParaRPr sz="2400" i="1">
                <a:solidFill>
                  <a:schemeClr val="dk1"/>
                </a:solidFill>
                <a:latin typeface="Roboto"/>
                <a:ea typeface="Roboto"/>
                <a:cs typeface="Roboto"/>
                <a:sym typeface="Roboto"/>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82"/>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F2F0F5"/>
                </a:solidFill>
                <a:latin typeface="Roboto"/>
                <a:ea typeface="Roboto"/>
                <a:cs typeface="Roboto"/>
                <a:sym typeface="Roboto"/>
              </a:rPr>
              <a:t> </a:t>
            </a:r>
            <a:endParaRPr sz="1300" b="1">
              <a:solidFill>
                <a:srgbClr val="F0F3F3"/>
              </a:solidFill>
              <a:latin typeface="Roboto"/>
              <a:ea typeface="Roboto"/>
              <a:cs typeface="Roboto"/>
              <a:sym typeface="Roboto"/>
            </a:endParaRPr>
          </a:p>
        </p:txBody>
      </p:sp>
      <p:sp>
        <p:nvSpPr>
          <p:cNvPr id="620" name="Google Shape;620;p82"/>
          <p:cNvSpPr txBox="1"/>
          <p:nvPr/>
        </p:nvSpPr>
        <p:spPr>
          <a:xfrm>
            <a:off x="381000" y="1298375"/>
            <a:ext cx="41910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OTHER USEFUL PROPERTIES</a:t>
            </a:r>
            <a:endParaRPr>
              <a:latin typeface="Roboto"/>
              <a:ea typeface="Roboto"/>
              <a:cs typeface="Roboto"/>
              <a:sym typeface="Roboto"/>
            </a:endParaRPr>
          </a:p>
        </p:txBody>
      </p:sp>
      <p:sp>
        <p:nvSpPr>
          <p:cNvPr id="621" name="Google Shape;621;p82"/>
          <p:cNvSpPr/>
          <p:nvPr/>
        </p:nvSpPr>
        <p:spPr>
          <a:xfrm>
            <a:off x="0" y="1660825"/>
            <a:ext cx="9144000" cy="19836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82"/>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Text</a:t>
            </a:r>
            <a:endParaRPr>
              <a:latin typeface="Roboto Medium"/>
              <a:ea typeface="Roboto Medium"/>
              <a:cs typeface="Roboto Medium"/>
              <a:sym typeface="Roboto Medium"/>
            </a:endParaRPr>
          </a:p>
        </p:txBody>
      </p:sp>
      <p:sp>
        <p:nvSpPr>
          <p:cNvPr id="623" name="Google Shape;623;p82"/>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Plain Old Text</a:t>
            </a:r>
            <a:endParaRPr sz="1800" b="1">
              <a:solidFill>
                <a:srgbClr val="DFE0E2"/>
              </a:solidFill>
            </a:endParaRPr>
          </a:p>
        </p:txBody>
      </p:sp>
      <p:sp>
        <p:nvSpPr>
          <p:cNvPr id="624" name="Google Shape;624;p82"/>
          <p:cNvSpPr txBox="1"/>
          <p:nvPr/>
        </p:nvSpPr>
        <p:spPr>
          <a:xfrm>
            <a:off x="457200" y="1885950"/>
            <a:ext cx="4114800" cy="1572000"/>
          </a:xfrm>
          <a:prstGeom prst="rect">
            <a:avLst/>
          </a:prstGeom>
          <a:noFill/>
          <a:ln>
            <a:noFill/>
          </a:ln>
        </p:spPr>
        <p:txBody>
          <a:bodyPr spcFirstLastPara="1" wrap="square" lIns="91425" tIns="91425" rIns="91425" bIns="91425" anchor="ctr" anchorCtr="0">
            <a:noAutofit/>
          </a:bodyPr>
          <a:lstStyle/>
          <a:p>
            <a:pPr marL="457200" lvl="0" indent="-342900" algn="l" rtl="0">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numberOfLines</a:t>
            </a:r>
            <a:br>
              <a:rPr lang="en" sz="1800">
                <a:solidFill>
                  <a:schemeClr val="dk2"/>
                </a:solidFill>
                <a:latin typeface="Roboto"/>
                <a:ea typeface="Roboto"/>
                <a:cs typeface="Roboto"/>
                <a:sym typeface="Roboto"/>
              </a:rPr>
            </a:br>
            <a:r>
              <a:rPr lang="en" i="1">
                <a:solidFill>
                  <a:schemeClr val="dk2"/>
                </a:solidFill>
                <a:latin typeface="Roboto"/>
                <a:ea typeface="Roboto"/>
                <a:cs typeface="Roboto"/>
                <a:sym typeface="Roboto"/>
              </a:rPr>
              <a:t>truncates text to specified number of lines</a:t>
            </a:r>
            <a:endParaRPr i="1">
              <a:solidFill>
                <a:schemeClr val="dk2"/>
              </a:solidFill>
              <a:latin typeface="Roboto"/>
              <a:ea typeface="Roboto"/>
              <a:cs typeface="Roboto"/>
              <a:sym typeface="Roboto"/>
            </a:endParaRPr>
          </a:p>
          <a:p>
            <a:pPr marL="457200" lvl="0" indent="-342900" algn="l" rtl="0">
              <a:lnSpc>
                <a:spcPct val="115000"/>
              </a:lnSpc>
              <a:spcBef>
                <a:spcPts val="1000"/>
              </a:spcBef>
              <a:spcAft>
                <a:spcPts val="0"/>
              </a:spcAft>
              <a:buClr>
                <a:schemeClr val="dk2"/>
              </a:buClr>
              <a:buSzPts val="1800"/>
              <a:buFont typeface="Roboto"/>
              <a:buChar char="●"/>
            </a:pPr>
            <a:r>
              <a:rPr lang="en" sz="1800">
                <a:solidFill>
                  <a:schemeClr val="dk2"/>
                </a:solidFill>
                <a:latin typeface="Roboto"/>
                <a:ea typeface="Roboto"/>
                <a:cs typeface="Roboto"/>
                <a:sym typeface="Roboto"/>
              </a:rPr>
              <a:t>ellipsizeMode</a:t>
            </a:r>
            <a:br>
              <a:rPr lang="en" sz="1800">
                <a:solidFill>
                  <a:schemeClr val="dk2"/>
                </a:solidFill>
                <a:latin typeface="Roboto"/>
                <a:ea typeface="Roboto"/>
                <a:cs typeface="Roboto"/>
                <a:sym typeface="Roboto"/>
              </a:rPr>
            </a:br>
            <a:r>
              <a:rPr lang="en" i="1">
                <a:solidFill>
                  <a:schemeClr val="dk2"/>
                </a:solidFill>
                <a:latin typeface="Roboto"/>
                <a:ea typeface="Roboto"/>
                <a:cs typeface="Roboto"/>
                <a:sym typeface="Roboto"/>
              </a:rPr>
              <a:t>Sets how you want text truncated</a:t>
            </a:r>
            <a:endParaRPr i="1">
              <a:solidFill>
                <a:schemeClr val="accent1"/>
              </a:solidFill>
              <a:latin typeface="Roboto"/>
              <a:ea typeface="Roboto"/>
              <a:cs typeface="Roboto"/>
              <a:sym typeface="Roboto"/>
            </a:endParaRPr>
          </a:p>
        </p:txBody>
      </p:sp>
      <p:sp>
        <p:nvSpPr>
          <p:cNvPr id="625" name="Google Shape;625;p82"/>
          <p:cNvSpPr txBox="1"/>
          <p:nvPr/>
        </p:nvSpPr>
        <p:spPr>
          <a:xfrm>
            <a:off x="457200" y="3644425"/>
            <a:ext cx="3000000" cy="3456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1000"/>
              </a:spcAft>
              <a:buNone/>
            </a:pPr>
            <a:r>
              <a:rPr lang="en" i="1" u="sng">
                <a:solidFill>
                  <a:schemeClr val="accent1"/>
                </a:solidFill>
                <a:latin typeface="Roboto"/>
                <a:ea typeface="Roboto"/>
                <a:cs typeface="Roboto"/>
                <a:sym typeface="Roboto"/>
                <a:hlinkClick r:id="rId3"/>
              </a:rPr>
              <a:t>More properties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83"/>
          <p:cNvSpPr/>
          <p:nvPr/>
        </p:nvSpPr>
        <p:spPr>
          <a:xfrm>
            <a:off x="0" y="1660813"/>
            <a:ext cx="9144000" cy="19836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83"/>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Image</a:t>
            </a:r>
            <a:endParaRPr>
              <a:latin typeface="Roboto Medium"/>
              <a:ea typeface="Roboto Medium"/>
              <a:cs typeface="Roboto Medium"/>
              <a:sym typeface="Roboto Medium"/>
            </a:endParaRPr>
          </a:p>
        </p:txBody>
      </p:sp>
      <p:sp>
        <p:nvSpPr>
          <p:cNvPr id="632" name="Google Shape;632;p83"/>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JPG, PNG, GIF, etc.</a:t>
            </a:r>
            <a:endParaRPr sz="1800" b="1">
              <a:solidFill>
                <a:srgbClr val="DFE0E2"/>
              </a:solidFill>
            </a:endParaRPr>
          </a:p>
        </p:txBody>
      </p:sp>
      <p:sp>
        <p:nvSpPr>
          <p:cNvPr id="633" name="Google Shape;633;p83"/>
          <p:cNvSpPr txBox="1"/>
          <p:nvPr/>
        </p:nvSpPr>
        <p:spPr>
          <a:xfrm>
            <a:off x="381000" y="1298375"/>
            <a:ext cx="83058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SIZING STYLE PROPS</a:t>
            </a:r>
            <a:endParaRPr>
              <a:latin typeface="Roboto"/>
              <a:ea typeface="Roboto"/>
              <a:cs typeface="Roboto"/>
              <a:sym typeface="Roboto"/>
            </a:endParaRPr>
          </a:p>
        </p:txBody>
      </p:sp>
      <p:grpSp>
        <p:nvGrpSpPr>
          <p:cNvPr id="634" name="Google Shape;634;p83"/>
          <p:cNvGrpSpPr/>
          <p:nvPr/>
        </p:nvGrpSpPr>
        <p:grpSpPr>
          <a:xfrm>
            <a:off x="457075" y="2207449"/>
            <a:ext cx="8229838" cy="929013"/>
            <a:chOff x="457075" y="2397649"/>
            <a:chExt cx="8229838" cy="929013"/>
          </a:xfrm>
        </p:grpSpPr>
        <p:grpSp>
          <p:nvGrpSpPr>
            <p:cNvPr id="635" name="Google Shape;635;p83"/>
            <p:cNvGrpSpPr/>
            <p:nvPr/>
          </p:nvGrpSpPr>
          <p:grpSpPr>
            <a:xfrm>
              <a:off x="457075" y="2397738"/>
              <a:ext cx="1748700" cy="928925"/>
              <a:chOff x="457138" y="1971925"/>
              <a:chExt cx="1748700" cy="928925"/>
            </a:xfrm>
          </p:grpSpPr>
          <p:pic>
            <p:nvPicPr>
              <p:cNvPr id="636" name="Google Shape;636;p83" descr="Image result for react native logo"/>
              <p:cNvPicPr preferRelativeResize="0"/>
              <p:nvPr/>
            </p:nvPicPr>
            <p:blipFill>
              <a:blip r:embed="rId3">
                <a:alphaModFix/>
              </a:blip>
              <a:stretch>
                <a:fillRect/>
              </a:stretch>
            </p:blipFill>
            <p:spPr>
              <a:xfrm>
                <a:off x="457200" y="1971925"/>
                <a:ext cx="1748582" cy="472249"/>
              </a:xfrm>
              <a:prstGeom prst="rect">
                <a:avLst/>
              </a:prstGeom>
              <a:noFill/>
              <a:ln w="9525" cap="flat" cmpd="sng">
                <a:solidFill>
                  <a:srgbClr val="FF0000"/>
                </a:solidFill>
                <a:prstDash val="solid"/>
                <a:round/>
                <a:headEnd type="none" w="sm" len="sm"/>
                <a:tailEnd type="none" w="sm" len="sm"/>
              </a:ln>
            </p:spPr>
          </p:pic>
          <p:sp>
            <p:nvSpPr>
              <p:cNvPr id="637" name="Google Shape;637;p83"/>
              <p:cNvSpPr txBox="1"/>
              <p:nvPr/>
            </p:nvSpPr>
            <p:spPr>
              <a:xfrm>
                <a:off x="457138" y="2571750"/>
                <a:ext cx="1748700" cy="329100"/>
              </a:xfrm>
              <a:prstGeom prst="rect">
                <a:avLst/>
              </a:prstGeom>
              <a:solidFill>
                <a:srgbClr val="DFE0E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55555"/>
                    </a:solidFill>
                    <a:latin typeface="Roboto Mono"/>
                    <a:ea typeface="Roboto Mono"/>
                    <a:cs typeface="Roboto Mono"/>
                    <a:sym typeface="Roboto Mono"/>
                  </a:rPr>
                  <a:t>resizeMode: “stretch”</a:t>
                </a:r>
                <a:endParaRPr sz="1000" b="1">
                  <a:solidFill>
                    <a:srgbClr val="555555"/>
                  </a:solidFill>
                  <a:latin typeface="Roboto Mono"/>
                  <a:ea typeface="Roboto Mono"/>
                  <a:cs typeface="Roboto Mono"/>
                  <a:sym typeface="Roboto Mono"/>
                </a:endParaRPr>
              </a:p>
            </p:txBody>
          </p:sp>
        </p:grpSp>
        <p:grpSp>
          <p:nvGrpSpPr>
            <p:cNvPr id="638" name="Google Shape;638;p83"/>
            <p:cNvGrpSpPr/>
            <p:nvPr/>
          </p:nvGrpSpPr>
          <p:grpSpPr>
            <a:xfrm>
              <a:off x="2617458" y="2397738"/>
              <a:ext cx="1748705" cy="928925"/>
              <a:chOff x="2617520" y="1971925"/>
              <a:chExt cx="1748705" cy="928925"/>
            </a:xfrm>
          </p:grpSpPr>
          <p:pic>
            <p:nvPicPr>
              <p:cNvPr id="639" name="Google Shape;639;p83" descr="Image result for react native logo"/>
              <p:cNvPicPr preferRelativeResize="0"/>
              <p:nvPr/>
            </p:nvPicPr>
            <p:blipFill rotWithShape="1">
              <a:blip r:embed="rId3">
                <a:alphaModFix/>
              </a:blip>
              <a:srcRect t="36495" b="36495"/>
              <a:stretch/>
            </p:blipFill>
            <p:spPr>
              <a:xfrm>
                <a:off x="2617520" y="1971925"/>
                <a:ext cx="1748700" cy="472200"/>
              </a:xfrm>
              <a:prstGeom prst="rect">
                <a:avLst/>
              </a:prstGeom>
              <a:noFill/>
              <a:ln w="9525" cap="flat" cmpd="sng">
                <a:solidFill>
                  <a:srgbClr val="FF0000"/>
                </a:solidFill>
                <a:prstDash val="solid"/>
                <a:round/>
                <a:headEnd type="none" w="sm" len="sm"/>
                <a:tailEnd type="none" w="sm" len="sm"/>
              </a:ln>
            </p:spPr>
          </p:pic>
          <p:sp>
            <p:nvSpPr>
              <p:cNvPr id="640" name="Google Shape;640;p83"/>
              <p:cNvSpPr txBox="1"/>
              <p:nvPr/>
            </p:nvSpPr>
            <p:spPr>
              <a:xfrm>
                <a:off x="2617525" y="2571750"/>
                <a:ext cx="1748700" cy="329100"/>
              </a:xfrm>
              <a:prstGeom prst="rect">
                <a:avLst/>
              </a:prstGeom>
              <a:solidFill>
                <a:srgbClr val="DFE0E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55555"/>
                    </a:solidFill>
                    <a:latin typeface="Roboto Mono"/>
                    <a:ea typeface="Roboto Mono"/>
                    <a:cs typeface="Roboto Mono"/>
                    <a:sym typeface="Roboto Mono"/>
                  </a:rPr>
                  <a:t>resizeMode: “cover”</a:t>
                </a:r>
                <a:endParaRPr sz="1000" b="1">
                  <a:solidFill>
                    <a:srgbClr val="555555"/>
                  </a:solidFill>
                  <a:latin typeface="Roboto Mono"/>
                  <a:ea typeface="Roboto Mono"/>
                  <a:cs typeface="Roboto Mono"/>
                  <a:sym typeface="Roboto Mono"/>
                </a:endParaRPr>
              </a:p>
            </p:txBody>
          </p:sp>
        </p:grpSp>
        <p:grpSp>
          <p:nvGrpSpPr>
            <p:cNvPr id="641" name="Google Shape;641;p83"/>
            <p:cNvGrpSpPr/>
            <p:nvPr/>
          </p:nvGrpSpPr>
          <p:grpSpPr>
            <a:xfrm>
              <a:off x="4777838" y="2397689"/>
              <a:ext cx="1748700" cy="928973"/>
              <a:chOff x="4777900" y="1971877"/>
              <a:chExt cx="1748700" cy="928973"/>
            </a:xfrm>
          </p:grpSpPr>
          <p:grpSp>
            <p:nvGrpSpPr>
              <p:cNvPr id="642" name="Google Shape;642;p83"/>
              <p:cNvGrpSpPr/>
              <p:nvPr/>
            </p:nvGrpSpPr>
            <p:grpSpPr>
              <a:xfrm>
                <a:off x="4777958" y="1971877"/>
                <a:ext cx="1748546" cy="472240"/>
                <a:chOff x="3932775" y="1971925"/>
                <a:chExt cx="1501800" cy="405600"/>
              </a:xfrm>
            </p:grpSpPr>
            <p:sp>
              <p:nvSpPr>
                <p:cNvPr id="643" name="Google Shape;643;p83"/>
                <p:cNvSpPr/>
                <p:nvPr/>
              </p:nvSpPr>
              <p:spPr>
                <a:xfrm>
                  <a:off x="3932775" y="1971925"/>
                  <a:ext cx="1501800" cy="405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4" name="Google Shape;644;p83" descr="Image result for react native logo"/>
                <p:cNvPicPr preferRelativeResize="0"/>
                <p:nvPr/>
              </p:nvPicPr>
              <p:blipFill>
                <a:blip r:embed="rId3">
                  <a:alphaModFix/>
                </a:blip>
                <a:stretch>
                  <a:fillRect/>
                </a:stretch>
              </p:blipFill>
              <p:spPr>
                <a:xfrm>
                  <a:off x="4480875" y="1971925"/>
                  <a:ext cx="405599" cy="405599"/>
                </a:xfrm>
                <a:prstGeom prst="rect">
                  <a:avLst/>
                </a:prstGeom>
                <a:noFill/>
                <a:ln>
                  <a:noFill/>
                </a:ln>
              </p:spPr>
            </p:pic>
          </p:grpSp>
          <p:sp>
            <p:nvSpPr>
              <p:cNvPr id="645" name="Google Shape;645;p83"/>
              <p:cNvSpPr txBox="1"/>
              <p:nvPr/>
            </p:nvSpPr>
            <p:spPr>
              <a:xfrm>
                <a:off x="4777900" y="2571750"/>
                <a:ext cx="1748700" cy="329100"/>
              </a:xfrm>
              <a:prstGeom prst="rect">
                <a:avLst/>
              </a:prstGeom>
              <a:solidFill>
                <a:srgbClr val="DFE0E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55555"/>
                    </a:solidFill>
                    <a:latin typeface="Roboto Mono"/>
                    <a:ea typeface="Roboto Mono"/>
                    <a:cs typeface="Roboto Mono"/>
                    <a:sym typeface="Roboto Mono"/>
                  </a:rPr>
                  <a:t>resizeMode: “contain”</a:t>
                </a:r>
                <a:endParaRPr sz="1000" b="1">
                  <a:solidFill>
                    <a:srgbClr val="555555"/>
                  </a:solidFill>
                  <a:latin typeface="Roboto Mono"/>
                  <a:ea typeface="Roboto Mono"/>
                  <a:cs typeface="Roboto Mono"/>
                  <a:sym typeface="Roboto Mono"/>
                </a:endParaRPr>
              </a:p>
            </p:txBody>
          </p:sp>
        </p:grpSp>
        <p:grpSp>
          <p:nvGrpSpPr>
            <p:cNvPr id="646" name="Google Shape;646;p83"/>
            <p:cNvGrpSpPr/>
            <p:nvPr/>
          </p:nvGrpSpPr>
          <p:grpSpPr>
            <a:xfrm>
              <a:off x="6938180" y="2397649"/>
              <a:ext cx="1748733" cy="929013"/>
              <a:chOff x="6938242" y="1971837"/>
              <a:chExt cx="1748733" cy="929013"/>
            </a:xfrm>
          </p:grpSpPr>
          <p:grpSp>
            <p:nvGrpSpPr>
              <p:cNvPr id="647" name="Google Shape;647;p83"/>
              <p:cNvGrpSpPr/>
              <p:nvPr/>
            </p:nvGrpSpPr>
            <p:grpSpPr>
              <a:xfrm>
                <a:off x="6938242" y="1971837"/>
                <a:ext cx="1748546" cy="472240"/>
                <a:chOff x="7155850" y="3610875"/>
                <a:chExt cx="1501800" cy="405600"/>
              </a:xfrm>
            </p:grpSpPr>
            <p:sp>
              <p:nvSpPr>
                <p:cNvPr id="648" name="Google Shape;648;p83"/>
                <p:cNvSpPr/>
                <p:nvPr/>
              </p:nvSpPr>
              <p:spPr>
                <a:xfrm>
                  <a:off x="7155850" y="3610875"/>
                  <a:ext cx="1501800" cy="405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9" name="Google Shape;649;p83" descr="Image result for react native logo"/>
                <p:cNvPicPr preferRelativeResize="0"/>
                <p:nvPr/>
              </p:nvPicPr>
              <p:blipFill>
                <a:blip r:embed="rId3">
                  <a:alphaModFix/>
                </a:blip>
                <a:stretch>
                  <a:fillRect/>
                </a:stretch>
              </p:blipFill>
              <p:spPr>
                <a:xfrm>
                  <a:off x="7155850" y="3610875"/>
                  <a:ext cx="405599" cy="405599"/>
                </a:xfrm>
                <a:prstGeom prst="rect">
                  <a:avLst/>
                </a:prstGeom>
                <a:noFill/>
                <a:ln>
                  <a:noFill/>
                </a:ln>
              </p:spPr>
            </p:pic>
            <p:pic>
              <p:nvPicPr>
                <p:cNvPr id="650" name="Google Shape;650;p83" descr="Image result for react native logo"/>
                <p:cNvPicPr preferRelativeResize="0"/>
                <p:nvPr/>
              </p:nvPicPr>
              <p:blipFill>
                <a:blip r:embed="rId3">
                  <a:alphaModFix/>
                </a:blip>
                <a:stretch>
                  <a:fillRect/>
                </a:stretch>
              </p:blipFill>
              <p:spPr>
                <a:xfrm>
                  <a:off x="7511000" y="3610875"/>
                  <a:ext cx="405599" cy="405599"/>
                </a:xfrm>
                <a:prstGeom prst="rect">
                  <a:avLst/>
                </a:prstGeom>
                <a:noFill/>
                <a:ln>
                  <a:noFill/>
                </a:ln>
              </p:spPr>
            </p:pic>
            <p:pic>
              <p:nvPicPr>
                <p:cNvPr id="651" name="Google Shape;651;p83" descr="Image result for react native logo"/>
                <p:cNvPicPr preferRelativeResize="0"/>
                <p:nvPr/>
              </p:nvPicPr>
              <p:blipFill>
                <a:blip r:embed="rId3">
                  <a:alphaModFix/>
                </a:blip>
                <a:stretch>
                  <a:fillRect/>
                </a:stretch>
              </p:blipFill>
              <p:spPr>
                <a:xfrm>
                  <a:off x="7866125" y="3610875"/>
                  <a:ext cx="405599" cy="405599"/>
                </a:xfrm>
                <a:prstGeom prst="rect">
                  <a:avLst/>
                </a:prstGeom>
                <a:noFill/>
                <a:ln>
                  <a:noFill/>
                </a:ln>
              </p:spPr>
            </p:pic>
            <p:pic>
              <p:nvPicPr>
                <p:cNvPr id="652" name="Google Shape;652;p83" descr="Image result for react native logo"/>
                <p:cNvPicPr preferRelativeResize="0"/>
                <p:nvPr/>
              </p:nvPicPr>
              <p:blipFill>
                <a:blip r:embed="rId3">
                  <a:alphaModFix/>
                </a:blip>
                <a:stretch>
                  <a:fillRect/>
                </a:stretch>
              </p:blipFill>
              <p:spPr>
                <a:xfrm>
                  <a:off x="8221275" y="3610875"/>
                  <a:ext cx="405599" cy="405599"/>
                </a:xfrm>
                <a:prstGeom prst="rect">
                  <a:avLst/>
                </a:prstGeom>
                <a:noFill/>
                <a:ln>
                  <a:noFill/>
                </a:ln>
              </p:spPr>
            </p:pic>
          </p:grpSp>
          <p:sp>
            <p:nvSpPr>
              <p:cNvPr id="653" name="Google Shape;653;p83"/>
              <p:cNvSpPr txBox="1"/>
              <p:nvPr/>
            </p:nvSpPr>
            <p:spPr>
              <a:xfrm>
                <a:off x="6938275" y="2571750"/>
                <a:ext cx="1748700" cy="329100"/>
              </a:xfrm>
              <a:prstGeom prst="rect">
                <a:avLst/>
              </a:prstGeom>
              <a:solidFill>
                <a:srgbClr val="DFE0E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55555"/>
                    </a:solidFill>
                    <a:latin typeface="Roboto Mono"/>
                    <a:ea typeface="Roboto Mono"/>
                    <a:cs typeface="Roboto Mono"/>
                    <a:sym typeface="Roboto Mono"/>
                  </a:rPr>
                  <a:t>resizeMode: “repeat”</a:t>
                </a:r>
                <a:endParaRPr sz="1000" b="1">
                  <a:solidFill>
                    <a:srgbClr val="555555"/>
                  </a:solidFill>
                  <a:latin typeface="Roboto Mono"/>
                  <a:ea typeface="Roboto Mono"/>
                  <a:cs typeface="Roboto Mono"/>
                  <a:sym typeface="Roboto Mono"/>
                </a:endParaRPr>
              </a:p>
            </p:txBody>
          </p:sp>
        </p:grpSp>
      </p:grpSp>
      <p:sp>
        <p:nvSpPr>
          <p:cNvPr id="654" name="Google Shape;654;p83"/>
          <p:cNvSpPr txBox="1"/>
          <p:nvPr/>
        </p:nvSpPr>
        <p:spPr>
          <a:xfrm>
            <a:off x="381000" y="3644425"/>
            <a:ext cx="8305800" cy="74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b="1" i="1">
                <a:solidFill>
                  <a:schemeClr val="dk1"/>
                </a:solidFill>
                <a:latin typeface="Roboto"/>
                <a:ea typeface="Roboto"/>
                <a:cs typeface="Roboto"/>
                <a:sym typeface="Roboto"/>
              </a:rPr>
              <a:t>NOTE: </a:t>
            </a:r>
            <a:r>
              <a:rPr lang="en" i="1">
                <a:solidFill>
                  <a:schemeClr val="dk1"/>
                </a:solidFill>
                <a:latin typeface="Roboto"/>
                <a:ea typeface="Roboto"/>
                <a:cs typeface="Roboto"/>
                <a:sym typeface="Roboto"/>
              </a:rPr>
              <a:t>Setting dimensions of an image is very important in establishing the behavior of resizeMode. </a:t>
            </a:r>
            <a:endParaRPr i="1">
              <a:solidFill>
                <a:schemeClr val="dk1"/>
              </a:solidFill>
            </a:endParaRPr>
          </a:p>
        </p:txBody>
      </p:sp>
      <p:sp>
        <p:nvSpPr>
          <p:cNvPr id="655" name="Google Shape;655;p83"/>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4"/>
              </a:rPr>
              <a:t>React Native Docs</a:t>
            </a:r>
            <a:r>
              <a:rPr lang="en">
                <a:solidFill>
                  <a:srgbClr val="F0F3F3"/>
                </a:solidFill>
                <a:latin typeface="Roboto"/>
                <a:ea typeface="Roboto"/>
                <a:cs typeface="Roboto"/>
                <a:sym typeface="Roboto"/>
              </a:rPr>
              <a:t> </a:t>
            </a:r>
            <a:r>
              <a:rPr lang="en">
                <a:solidFill>
                  <a:srgbClr val="F2F0F5"/>
                </a:solidFill>
                <a:latin typeface="Roboto"/>
                <a:ea typeface="Roboto"/>
                <a:cs typeface="Roboto"/>
                <a:sym typeface="Roboto"/>
              </a:rPr>
              <a:t>/ </a:t>
            </a:r>
            <a:r>
              <a:rPr lang="en" u="sng">
                <a:solidFill>
                  <a:schemeClr val="accent1"/>
                </a:solidFill>
                <a:latin typeface="Roboto"/>
                <a:ea typeface="Roboto"/>
                <a:cs typeface="Roboto"/>
                <a:sym typeface="Roboto"/>
                <a:hlinkClick r:id="rId5"/>
              </a:rPr>
              <a:t>Understanding resizeMode</a:t>
            </a:r>
            <a:r>
              <a:rPr lang="en">
                <a:solidFill>
                  <a:srgbClr val="F2F0F5"/>
                </a:solidFill>
                <a:latin typeface="Roboto"/>
                <a:ea typeface="Roboto"/>
                <a:cs typeface="Roboto"/>
                <a:sym typeface="Roboto"/>
              </a:rPr>
              <a:t> / </a:t>
            </a:r>
            <a:r>
              <a:rPr lang="en" u="sng">
                <a:solidFill>
                  <a:schemeClr val="accent1"/>
                </a:solidFill>
                <a:latin typeface="Roboto"/>
                <a:ea typeface="Roboto"/>
                <a:cs typeface="Roboto"/>
                <a:sym typeface="Roboto"/>
                <a:hlinkClick r:id="rId6"/>
              </a:rPr>
              <a:t>React Native Image Tips</a:t>
            </a:r>
            <a:r>
              <a:rPr lang="en" sz="1300" b="1">
                <a:solidFill>
                  <a:srgbClr val="F0F3F3"/>
                </a:solidFill>
                <a:latin typeface="Roboto"/>
                <a:ea typeface="Roboto"/>
                <a:cs typeface="Roboto"/>
                <a:sym typeface="Roboto"/>
              </a:rPr>
              <a:t> </a:t>
            </a:r>
            <a:endParaRPr sz="1300" b="1">
              <a:solidFill>
                <a:srgbClr val="F0F3F3"/>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84"/>
          <p:cNvSpPr/>
          <p:nvPr/>
        </p:nvSpPr>
        <p:spPr>
          <a:xfrm>
            <a:off x="0" y="1660813"/>
            <a:ext cx="9144000" cy="19836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84"/>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Image</a:t>
            </a:r>
            <a:endParaRPr>
              <a:latin typeface="Roboto Medium"/>
              <a:ea typeface="Roboto Medium"/>
              <a:cs typeface="Roboto Medium"/>
              <a:sym typeface="Roboto Medium"/>
            </a:endParaRPr>
          </a:p>
        </p:txBody>
      </p:sp>
      <p:sp>
        <p:nvSpPr>
          <p:cNvPr id="662" name="Google Shape;662;p84"/>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JPG, PNG, GIF, etc.</a:t>
            </a:r>
            <a:endParaRPr sz="1800" b="1">
              <a:solidFill>
                <a:srgbClr val="DFE0E2"/>
              </a:solidFill>
            </a:endParaRPr>
          </a:p>
        </p:txBody>
      </p:sp>
      <p:sp>
        <p:nvSpPr>
          <p:cNvPr id="663" name="Google Shape;663;p84"/>
          <p:cNvSpPr txBox="1"/>
          <p:nvPr/>
        </p:nvSpPr>
        <p:spPr>
          <a:xfrm>
            <a:off x="381000" y="1298375"/>
            <a:ext cx="83058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SIZING STYLE PROPS</a:t>
            </a:r>
            <a:endParaRPr>
              <a:latin typeface="Roboto"/>
              <a:ea typeface="Roboto"/>
              <a:cs typeface="Roboto"/>
              <a:sym typeface="Roboto"/>
            </a:endParaRPr>
          </a:p>
        </p:txBody>
      </p:sp>
      <p:grpSp>
        <p:nvGrpSpPr>
          <p:cNvPr id="664" name="Google Shape;664;p84"/>
          <p:cNvGrpSpPr/>
          <p:nvPr/>
        </p:nvGrpSpPr>
        <p:grpSpPr>
          <a:xfrm>
            <a:off x="457075" y="1891150"/>
            <a:ext cx="8229838" cy="1245313"/>
            <a:chOff x="457075" y="2081350"/>
            <a:chExt cx="8229838" cy="1245313"/>
          </a:xfrm>
        </p:grpSpPr>
        <p:grpSp>
          <p:nvGrpSpPr>
            <p:cNvPr id="665" name="Google Shape;665;p84"/>
            <p:cNvGrpSpPr/>
            <p:nvPr/>
          </p:nvGrpSpPr>
          <p:grpSpPr>
            <a:xfrm>
              <a:off x="457075" y="2122967"/>
              <a:ext cx="1748700" cy="1203695"/>
              <a:chOff x="457138" y="1697155"/>
              <a:chExt cx="1748700" cy="1203695"/>
            </a:xfrm>
          </p:grpSpPr>
          <p:pic>
            <p:nvPicPr>
              <p:cNvPr id="666" name="Google Shape;666;p84" descr="Image result for react native logo"/>
              <p:cNvPicPr preferRelativeResize="0"/>
              <p:nvPr/>
            </p:nvPicPr>
            <p:blipFill>
              <a:blip r:embed="rId3">
                <a:alphaModFix/>
              </a:blip>
              <a:stretch>
                <a:fillRect/>
              </a:stretch>
            </p:blipFill>
            <p:spPr>
              <a:xfrm>
                <a:off x="457213" y="1697155"/>
                <a:ext cx="1748575" cy="747000"/>
              </a:xfrm>
              <a:prstGeom prst="rect">
                <a:avLst/>
              </a:prstGeom>
              <a:noFill/>
              <a:ln w="9525" cap="flat" cmpd="sng">
                <a:solidFill>
                  <a:srgbClr val="FF0000"/>
                </a:solidFill>
                <a:prstDash val="solid"/>
                <a:round/>
                <a:headEnd type="none" w="sm" len="sm"/>
                <a:tailEnd type="none" w="sm" len="sm"/>
              </a:ln>
            </p:spPr>
          </p:pic>
          <p:sp>
            <p:nvSpPr>
              <p:cNvPr id="667" name="Google Shape;667;p84"/>
              <p:cNvSpPr txBox="1"/>
              <p:nvPr/>
            </p:nvSpPr>
            <p:spPr>
              <a:xfrm>
                <a:off x="457138" y="2571750"/>
                <a:ext cx="1748700" cy="329100"/>
              </a:xfrm>
              <a:prstGeom prst="rect">
                <a:avLst/>
              </a:prstGeom>
              <a:solidFill>
                <a:srgbClr val="DFE0E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55555"/>
                    </a:solidFill>
                    <a:latin typeface="Roboto Mono"/>
                    <a:ea typeface="Roboto Mono"/>
                    <a:cs typeface="Roboto Mono"/>
                    <a:sym typeface="Roboto Mono"/>
                  </a:rPr>
                  <a:t>resizeMode: “stretch”</a:t>
                </a:r>
                <a:endParaRPr sz="1000" b="1">
                  <a:solidFill>
                    <a:srgbClr val="555555"/>
                  </a:solidFill>
                  <a:latin typeface="Roboto Mono"/>
                  <a:ea typeface="Roboto Mono"/>
                  <a:cs typeface="Roboto Mono"/>
                  <a:sym typeface="Roboto Mono"/>
                </a:endParaRPr>
              </a:p>
            </p:txBody>
          </p:sp>
        </p:grpSp>
        <p:grpSp>
          <p:nvGrpSpPr>
            <p:cNvPr id="668" name="Google Shape;668;p84"/>
            <p:cNvGrpSpPr/>
            <p:nvPr/>
          </p:nvGrpSpPr>
          <p:grpSpPr>
            <a:xfrm>
              <a:off x="2617450" y="2122957"/>
              <a:ext cx="1748713" cy="1203705"/>
              <a:chOff x="2617513" y="1697145"/>
              <a:chExt cx="1748713" cy="1203705"/>
            </a:xfrm>
          </p:grpSpPr>
          <p:pic>
            <p:nvPicPr>
              <p:cNvPr id="669" name="Google Shape;669;p84" descr="Image result for react native logo"/>
              <p:cNvPicPr preferRelativeResize="0"/>
              <p:nvPr/>
            </p:nvPicPr>
            <p:blipFill rotWithShape="1">
              <a:blip r:embed="rId3">
                <a:alphaModFix/>
              </a:blip>
              <a:srcRect t="28639" b="28634"/>
              <a:stretch/>
            </p:blipFill>
            <p:spPr>
              <a:xfrm>
                <a:off x="2617513" y="1697145"/>
                <a:ext cx="1748700" cy="747000"/>
              </a:xfrm>
              <a:prstGeom prst="rect">
                <a:avLst/>
              </a:prstGeom>
              <a:noFill/>
              <a:ln w="9525" cap="flat" cmpd="sng">
                <a:solidFill>
                  <a:srgbClr val="FF0000"/>
                </a:solidFill>
                <a:prstDash val="solid"/>
                <a:round/>
                <a:headEnd type="none" w="sm" len="sm"/>
                <a:tailEnd type="none" w="sm" len="sm"/>
              </a:ln>
            </p:spPr>
          </p:pic>
          <p:sp>
            <p:nvSpPr>
              <p:cNvPr id="670" name="Google Shape;670;p84"/>
              <p:cNvSpPr txBox="1"/>
              <p:nvPr/>
            </p:nvSpPr>
            <p:spPr>
              <a:xfrm>
                <a:off x="2617525" y="2571750"/>
                <a:ext cx="1748700" cy="329100"/>
              </a:xfrm>
              <a:prstGeom prst="rect">
                <a:avLst/>
              </a:prstGeom>
              <a:solidFill>
                <a:srgbClr val="DFE0E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55555"/>
                    </a:solidFill>
                    <a:latin typeface="Roboto Mono"/>
                    <a:ea typeface="Roboto Mono"/>
                    <a:cs typeface="Roboto Mono"/>
                    <a:sym typeface="Roboto Mono"/>
                  </a:rPr>
                  <a:t>resizeMode: “cover”</a:t>
                </a:r>
                <a:endParaRPr sz="1000" b="1">
                  <a:solidFill>
                    <a:srgbClr val="555555"/>
                  </a:solidFill>
                  <a:latin typeface="Roboto Mono"/>
                  <a:ea typeface="Roboto Mono"/>
                  <a:cs typeface="Roboto Mono"/>
                  <a:sym typeface="Roboto Mono"/>
                </a:endParaRPr>
              </a:p>
            </p:txBody>
          </p:sp>
        </p:grpSp>
        <p:grpSp>
          <p:nvGrpSpPr>
            <p:cNvPr id="671" name="Google Shape;671;p84"/>
            <p:cNvGrpSpPr/>
            <p:nvPr/>
          </p:nvGrpSpPr>
          <p:grpSpPr>
            <a:xfrm>
              <a:off x="4777838" y="2081350"/>
              <a:ext cx="1748700" cy="1245313"/>
              <a:chOff x="4777900" y="1655537"/>
              <a:chExt cx="1748700" cy="1245313"/>
            </a:xfrm>
          </p:grpSpPr>
          <p:grpSp>
            <p:nvGrpSpPr>
              <p:cNvPr id="672" name="Google Shape;672;p84"/>
              <p:cNvGrpSpPr/>
              <p:nvPr/>
            </p:nvGrpSpPr>
            <p:grpSpPr>
              <a:xfrm>
                <a:off x="4777963" y="1655537"/>
                <a:ext cx="1748546" cy="864776"/>
                <a:chOff x="3932779" y="1700226"/>
                <a:chExt cx="1501800" cy="742743"/>
              </a:xfrm>
            </p:grpSpPr>
            <p:sp>
              <p:nvSpPr>
                <p:cNvPr id="673" name="Google Shape;673;p84"/>
                <p:cNvSpPr/>
                <p:nvPr/>
              </p:nvSpPr>
              <p:spPr>
                <a:xfrm>
                  <a:off x="3932779" y="1736041"/>
                  <a:ext cx="1501800" cy="641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4" name="Google Shape;674;p84" descr="Image result for react native logo"/>
                <p:cNvPicPr preferRelativeResize="0"/>
                <p:nvPr/>
              </p:nvPicPr>
              <p:blipFill>
                <a:blip r:embed="rId3">
                  <a:alphaModFix/>
                </a:blip>
                <a:stretch>
                  <a:fillRect/>
                </a:stretch>
              </p:blipFill>
              <p:spPr>
                <a:xfrm>
                  <a:off x="4312266" y="1700226"/>
                  <a:ext cx="742801" cy="742743"/>
                </a:xfrm>
                <a:prstGeom prst="rect">
                  <a:avLst/>
                </a:prstGeom>
                <a:noFill/>
                <a:ln>
                  <a:noFill/>
                </a:ln>
              </p:spPr>
            </p:pic>
          </p:grpSp>
          <p:sp>
            <p:nvSpPr>
              <p:cNvPr id="675" name="Google Shape;675;p84"/>
              <p:cNvSpPr txBox="1"/>
              <p:nvPr/>
            </p:nvSpPr>
            <p:spPr>
              <a:xfrm>
                <a:off x="4777900" y="2571750"/>
                <a:ext cx="1748700" cy="329100"/>
              </a:xfrm>
              <a:prstGeom prst="rect">
                <a:avLst/>
              </a:prstGeom>
              <a:solidFill>
                <a:srgbClr val="DFE0E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55555"/>
                    </a:solidFill>
                    <a:latin typeface="Roboto Mono"/>
                    <a:ea typeface="Roboto Mono"/>
                    <a:cs typeface="Roboto Mono"/>
                    <a:sym typeface="Roboto Mono"/>
                  </a:rPr>
                  <a:t>resizeMode: “contain”</a:t>
                </a:r>
                <a:endParaRPr sz="1000" b="1">
                  <a:solidFill>
                    <a:srgbClr val="555555"/>
                  </a:solidFill>
                  <a:latin typeface="Roboto Mono"/>
                  <a:ea typeface="Roboto Mono"/>
                  <a:cs typeface="Roboto Mono"/>
                  <a:sym typeface="Roboto Mono"/>
                </a:endParaRPr>
              </a:p>
            </p:txBody>
          </p:sp>
        </p:grpSp>
        <p:grpSp>
          <p:nvGrpSpPr>
            <p:cNvPr id="676" name="Google Shape;676;p84"/>
            <p:cNvGrpSpPr/>
            <p:nvPr/>
          </p:nvGrpSpPr>
          <p:grpSpPr>
            <a:xfrm>
              <a:off x="6938175" y="2085924"/>
              <a:ext cx="1748737" cy="1240738"/>
              <a:chOff x="6938238" y="1660112"/>
              <a:chExt cx="1748737" cy="1240738"/>
            </a:xfrm>
          </p:grpSpPr>
          <p:grpSp>
            <p:nvGrpSpPr>
              <p:cNvPr id="677" name="Google Shape;677;p84"/>
              <p:cNvGrpSpPr/>
              <p:nvPr/>
            </p:nvGrpSpPr>
            <p:grpSpPr>
              <a:xfrm>
                <a:off x="6938238" y="1660112"/>
                <a:ext cx="1748546" cy="784113"/>
                <a:chOff x="7155846" y="3343139"/>
                <a:chExt cx="1501800" cy="673463"/>
              </a:xfrm>
            </p:grpSpPr>
            <p:sp>
              <p:nvSpPr>
                <p:cNvPr id="678" name="Google Shape;678;p84"/>
                <p:cNvSpPr/>
                <p:nvPr/>
              </p:nvSpPr>
              <p:spPr>
                <a:xfrm>
                  <a:off x="7155846" y="3374902"/>
                  <a:ext cx="1501800" cy="641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9" name="Google Shape;679;p84" descr="Image result for react native logo"/>
                <p:cNvPicPr preferRelativeResize="0"/>
                <p:nvPr/>
              </p:nvPicPr>
              <p:blipFill>
                <a:blip r:embed="rId3">
                  <a:alphaModFix/>
                </a:blip>
                <a:stretch>
                  <a:fillRect/>
                </a:stretch>
              </p:blipFill>
              <p:spPr>
                <a:xfrm>
                  <a:off x="7155850" y="3343139"/>
                  <a:ext cx="405599" cy="405599"/>
                </a:xfrm>
                <a:prstGeom prst="rect">
                  <a:avLst/>
                </a:prstGeom>
                <a:noFill/>
                <a:ln>
                  <a:noFill/>
                </a:ln>
              </p:spPr>
            </p:pic>
            <p:pic>
              <p:nvPicPr>
                <p:cNvPr id="680" name="Google Shape;680;p84" descr="Image result for react native logo"/>
                <p:cNvPicPr preferRelativeResize="0"/>
                <p:nvPr/>
              </p:nvPicPr>
              <p:blipFill>
                <a:blip r:embed="rId3">
                  <a:alphaModFix/>
                </a:blip>
                <a:stretch>
                  <a:fillRect/>
                </a:stretch>
              </p:blipFill>
              <p:spPr>
                <a:xfrm>
                  <a:off x="7511000" y="3343139"/>
                  <a:ext cx="405599" cy="405599"/>
                </a:xfrm>
                <a:prstGeom prst="rect">
                  <a:avLst/>
                </a:prstGeom>
                <a:noFill/>
                <a:ln>
                  <a:noFill/>
                </a:ln>
              </p:spPr>
            </p:pic>
            <p:pic>
              <p:nvPicPr>
                <p:cNvPr id="681" name="Google Shape;681;p84" descr="Image result for react native logo"/>
                <p:cNvPicPr preferRelativeResize="0"/>
                <p:nvPr/>
              </p:nvPicPr>
              <p:blipFill>
                <a:blip r:embed="rId3">
                  <a:alphaModFix/>
                </a:blip>
                <a:stretch>
                  <a:fillRect/>
                </a:stretch>
              </p:blipFill>
              <p:spPr>
                <a:xfrm>
                  <a:off x="7866125" y="3343139"/>
                  <a:ext cx="405599" cy="405599"/>
                </a:xfrm>
                <a:prstGeom prst="rect">
                  <a:avLst/>
                </a:prstGeom>
                <a:noFill/>
                <a:ln>
                  <a:noFill/>
                </a:ln>
              </p:spPr>
            </p:pic>
            <p:pic>
              <p:nvPicPr>
                <p:cNvPr id="682" name="Google Shape;682;p84" descr="Image result for react native logo"/>
                <p:cNvPicPr preferRelativeResize="0"/>
                <p:nvPr/>
              </p:nvPicPr>
              <p:blipFill>
                <a:blip r:embed="rId3">
                  <a:alphaModFix/>
                </a:blip>
                <a:stretch>
                  <a:fillRect/>
                </a:stretch>
              </p:blipFill>
              <p:spPr>
                <a:xfrm>
                  <a:off x="8221275" y="3343139"/>
                  <a:ext cx="405599" cy="405599"/>
                </a:xfrm>
                <a:prstGeom prst="rect">
                  <a:avLst/>
                </a:prstGeom>
                <a:noFill/>
                <a:ln>
                  <a:noFill/>
                </a:ln>
              </p:spPr>
            </p:pic>
          </p:grpSp>
          <p:sp>
            <p:nvSpPr>
              <p:cNvPr id="683" name="Google Shape;683;p84"/>
              <p:cNvSpPr txBox="1"/>
              <p:nvPr/>
            </p:nvSpPr>
            <p:spPr>
              <a:xfrm>
                <a:off x="6938275" y="2571750"/>
                <a:ext cx="1748700" cy="329100"/>
              </a:xfrm>
              <a:prstGeom prst="rect">
                <a:avLst/>
              </a:prstGeom>
              <a:solidFill>
                <a:srgbClr val="DFE0E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55555"/>
                    </a:solidFill>
                    <a:latin typeface="Roboto Mono"/>
                    <a:ea typeface="Roboto Mono"/>
                    <a:cs typeface="Roboto Mono"/>
                    <a:sym typeface="Roboto Mono"/>
                  </a:rPr>
                  <a:t>resizeMode: “repeat”</a:t>
                </a:r>
                <a:endParaRPr sz="1000" b="1">
                  <a:solidFill>
                    <a:srgbClr val="555555"/>
                  </a:solidFill>
                  <a:latin typeface="Roboto Mono"/>
                  <a:ea typeface="Roboto Mono"/>
                  <a:cs typeface="Roboto Mono"/>
                  <a:sym typeface="Roboto Mono"/>
                </a:endParaRPr>
              </a:p>
            </p:txBody>
          </p:sp>
        </p:grpSp>
      </p:grpSp>
      <p:sp>
        <p:nvSpPr>
          <p:cNvPr id="684" name="Google Shape;684;p84"/>
          <p:cNvSpPr txBox="1"/>
          <p:nvPr/>
        </p:nvSpPr>
        <p:spPr>
          <a:xfrm>
            <a:off x="381000" y="3644425"/>
            <a:ext cx="8305800" cy="74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b="1" i="1">
                <a:solidFill>
                  <a:schemeClr val="dk1"/>
                </a:solidFill>
                <a:latin typeface="Roboto"/>
                <a:ea typeface="Roboto"/>
                <a:cs typeface="Roboto"/>
                <a:sym typeface="Roboto"/>
              </a:rPr>
              <a:t>NOTE: </a:t>
            </a:r>
            <a:r>
              <a:rPr lang="en" i="1">
                <a:solidFill>
                  <a:schemeClr val="dk1"/>
                </a:solidFill>
                <a:latin typeface="Roboto"/>
                <a:ea typeface="Roboto"/>
                <a:cs typeface="Roboto"/>
                <a:sym typeface="Roboto"/>
              </a:rPr>
              <a:t>Setting dimensions of an image is very important in establishing the behavior of resizeMode. </a:t>
            </a:r>
            <a:endParaRPr i="1">
              <a:solidFill>
                <a:schemeClr val="dk1"/>
              </a:solidFill>
            </a:endParaRPr>
          </a:p>
        </p:txBody>
      </p:sp>
      <p:sp>
        <p:nvSpPr>
          <p:cNvPr id="685" name="Google Shape;685;p84"/>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4"/>
              </a:rPr>
              <a:t>React Native Docs</a:t>
            </a:r>
            <a:r>
              <a:rPr lang="en">
                <a:solidFill>
                  <a:srgbClr val="F0F3F3"/>
                </a:solidFill>
                <a:latin typeface="Roboto"/>
                <a:ea typeface="Roboto"/>
                <a:cs typeface="Roboto"/>
                <a:sym typeface="Roboto"/>
              </a:rPr>
              <a:t> </a:t>
            </a:r>
            <a:r>
              <a:rPr lang="en">
                <a:solidFill>
                  <a:srgbClr val="F2F0F5"/>
                </a:solidFill>
                <a:latin typeface="Roboto"/>
                <a:ea typeface="Roboto"/>
                <a:cs typeface="Roboto"/>
                <a:sym typeface="Roboto"/>
              </a:rPr>
              <a:t>/ </a:t>
            </a:r>
            <a:r>
              <a:rPr lang="en" u="sng">
                <a:solidFill>
                  <a:schemeClr val="accent1"/>
                </a:solidFill>
                <a:latin typeface="Roboto"/>
                <a:ea typeface="Roboto"/>
                <a:cs typeface="Roboto"/>
                <a:sym typeface="Roboto"/>
                <a:hlinkClick r:id="rId5"/>
              </a:rPr>
              <a:t>Understanding resizeMode</a:t>
            </a:r>
            <a:r>
              <a:rPr lang="en">
                <a:solidFill>
                  <a:srgbClr val="F2F0F5"/>
                </a:solidFill>
                <a:latin typeface="Roboto"/>
                <a:ea typeface="Roboto"/>
                <a:cs typeface="Roboto"/>
                <a:sym typeface="Roboto"/>
              </a:rPr>
              <a:t> / </a:t>
            </a:r>
            <a:r>
              <a:rPr lang="en" u="sng">
                <a:solidFill>
                  <a:schemeClr val="accent1"/>
                </a:solidFill>
                <a:latin typeface="Roboto"/>
                <a:ea typeface="Roboto"/>
                <a:cs typeface="Roboto"/>
                <a:sym typeface="Roboto"/>
                <a:hlinkClick r:id="rId6"/>
              </a:rPr>
              <a:t>React Native Image Tips</a:t>
            </a:r>
            <a:r>
              <a:rPr lang="en" sz="1300" b="1">
                <a:solidFill>
                  <a:srgbClr val="F0F3F3"/>
                </a:solidFill>
                <a:latin typeface="Roboto"/>
                <a:ea typeface="Roboto"/>
                <a:cs typeface="Roboto"/>
                <a:sym typeface="Roboto"/>
              </a:rPr>
              <a:t> </a:t>
            </a:r>
            <a:endParaRPr sz="1300" b="1">
              <a:solidFill>
                <a:srgbClr val="F0F3F3"/>
              </a:solidFill>
              <a:latin typeface="Roboto"/>
              <a:ea typeface="Roboto"/>
              <a:cs typeface="Roboto"/>
              <a:sym typeface="Roboto"/>
            </a:endParaRPr>
          </a:p>
        </p:txBody>
      </p:sp>
      <p:pic>
        <p:nvPicPr>
          <p:cNvPr id="686" name="Google Shape;686;p84" descr="Image result for react native logo"/>
          <p:cNvPicPr preferRelativeResize="0"/>
          <p:nvPr/>
        </p:nvPicPr>
        <p:blipFill rotWithShape="1">
          <a:blip r:embed="rId3">
            <a:alphaModFix/>
          </a:blip>
          <a:srcRect b="-3691"/>
          <a:stretch/>
        </p:blipFill>
        <p:spPr>
          <a:xfrm>
            <a:off x="6937075" y="2259425"/>
            <a:ext cx="472250" cy="489675"/>
          </a:xfrm>
          <a:prstGeom prst="rect">
            <a:avLst/>
          </a:prstGeom>
          <a:noFill/>
          <a:ln>
            <a:noFill/>
          </a:ln>
        </p:spPr>
      </p:pic>
      <p:pic>
        <p:nvPicPr>
          <p:cNvPr id="687" name="Google Shape;687;p84" descr="Image result for react native logo"/>
          <p:cNvPicPr preferRelativeResize="0"/>
          <p:nvPr/>
        </p:nvPicPr>
        <p:blipFill rotWithShape="1">
          <a:blip r:embed="rId3">
            <a:alphaModFix/>
          </a:blip>
          <a:srcRect/>
          <a:stretch/>
        </p:blipFill>
        <p:spPr>
          <a:xfrm>
            <a:off x="7758000" y="2259425"/>
            <a:ext cx="472250" cy="472250"/>
          </a:xfrm>
          <a:prstGeom prst="rect">
            <a:avLst/>
          </a:prstGeom>
          <a:noFill/>
          <a:ln>
            <a:noFill/>
          </a:ln>
        </p:spPr>
      </p:pic>
      <p:pic>
        <p:nvPicPr>
          <p:cNvPr id="688" name="Google Shape;688;p84" descr="Image result for react native logo"/>
          <p:cNvPicPr preferRelativeResize="0"/>
          <p:nvPr/>
        </p:nvPicPr>
        <p:blipFill rotWithShape="1">
          <a:blip r:embed="rId3">
            <a:alphaModFix/>
          </a:blip>
          <a:srcRect/>
          <a:stretch/>
        </p:blipFill>
        <p:spPr>
          <a:xfrm>
            <a:off x="7353975" y="2259425"/>
            <a:ext cx="472250" cy="472250"/>
          </a:xfrm>
          <a:prstGeom prst="rect">
            <a:avLst/>
          </a:prstGeom>
          <a:noFill/>
          <a:ln>
            <a:noFill/>
          </a:ln>
        </p:spPr>
      </p:pic>
      <p:pic>
        <p:nvPicPr>
          <p:cNvPr id="689" name="Google Shape;689;p84" descr="Image result for react native logo"/>
          <p:cNvPicPr preferRelativeResize="0"/>
          <p:nvPr/>
        </p:nvPicPr>
        <p:blipFill rotWithShape="1">
          <a:blip r:embed="rId3">
            <a:alphaModFix/>
          </a:blip>
          <a:srcRect/>
          <a:stretch/>
        </p:blipFill>
        <p:spPr>
          <a:xfrm>
            <a:off x="8177025" y="2259425"/>
            <a:ext cx="472250" cy="472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85"/>
          <p:cNvSpPr/>
          <p:nvPr/>
        </p:nvSpPr>
        <p:spPr>
          <a:xfrm>
            <a:off x="0" y="1660813"/>
            <a:ext cx="9144000" cy="19836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5"/>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Image</a:t>
            </a:r>
            <a:endParaRPr>
              <a:latin typeface="Roboto Medium"/>
              <a:ea typeface="Roboto Medium"/>
              <a:cs typeface="Roboto Medium"/>
              <a:sym typeface="Roboto Medium"/>
            </a:endParaRPr>
          </a:p>
        </p:txBody>
      </p:sp>
      <p:sp>
        <p:nvSpPr>
          <p:cNvPr id="696" name="Google Shape;696;p85"/>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JPG, PNG, GIF, etc.</a:t>
            </a:r>
            <a:endParaRPr sz="1800" b="1">
              <a:solidFill>
                <a:srgbClr val="DFE0E2"/>
              </a:solidFill>
            </a:endParaRPr>
          </a:p>
        </p:txBody>
      </p:sp>
      <p:sp>
        <p:nvSpPr>
          <p:cNvPr id="697" name="Google Shape;697;p85"/>
          <p:cNvSpPr txBox="1"/>
          <p:nvPr/>
        </p:nvSpPr>
        <p:spPr>
          <a:xfrm>
            <a:off x="381000" y="1298375"/>
            <a:ext cx="83058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SIZING STYLE</a:t>
            </a:r>
            <a:endParaRPr>
              <a:latin typeface="Roboto"/>
              <a:ea typeface="Roboto"/>
              <a:cs typeface="Roboto"/>
              <a:sym typeface="Roboto"/>
            </a:endParaRPr>
          </a:p>
        </p:txBody>
      </p:sp>
      <p:sp>
        <p:nvSpPr>
          <p:cNvPr id="698" name="Google Shape;698;p85"/>
          <p:cNvSpPr txBox="1"/>
          <p:nvPr/>
        </p:nvSpPr>
        <p:spPr>
          <a:xfrm>
            <a:off x="457200" y="1897675"/>
            <a:ext cx="8229600" cy="150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ADADAD"/>
                </a:solidFill>
                <a:latin typeface="Roboto Mono"/>
                <a:ea typeface="Roboto Mono"/>
                <a:cs typeface="Roboto Mono"/>
                <a:sym typeface="Roboto Mono"/>
              </a:rPr>
              <a:t>&lt;Image </a:t>
            </a:r>
            <a:r>
              <a:rPr lang="en">
                <a:solidFill>
                  <a:schemeClr val="dk1"/>
                </a:solidFill>
                <a:highlight>
                  <a:srgbClr val="DFE0E2"/>
                </a:highlight>
                <a:latin typeface="Roboto Mono"/>
                <a:ea typeface="Roboto Mono"/>
                <a:cs typeface="Roboto Mono"/>
                <a:sym typeface="Roboto Mono"/>
              </a:rPr>
              <a:t>resizeMode=”...”</a:t>
            </a:r>
            <a:r>
              <a:rPr lang="en">
                <a:solidFill>
                  <a:srgbClr val="ADADAD"/>
                </a:solidFill>
                <a:latin typeface="Roboto Mono"/>
                <a:ea typeface="Roboto Mono"/>
                <a:cs typeface="Roboto Mono"/>
                <a:sym typeface="Roboto Mono"/>
              </a:rPr>
              <a:t> source={{...}} /&gt;</a:t>
            </a:r>
            <a:endParaRPr>
              <a:solidFill>
                <a:srgbClr val="ADADAD"/>
              </a:solidFill>
              <a:latin typeface="Roboto Mono"/>
              <a:ea typeface="Roboto Mono"/>
              <a:cs typeface="Roboto Mono"/>
              <a:sym typeface="Roboto Mono"/>
            </a:endParaRPr>
          </a:p>
          <a:p>
            <a:pPr marL="0" lvl="0" indent="0" algn="l" rtl="0">
              <a:spcBef>
                <a:spcPts val="1600"/>
              </a:spcBef>
              <a:spcAft>
                <a:spcPts val="0"/>
              </a:spcAft>
              <a:buNone/>
            </a:pPr>
            <a:endParaRPr>
              <a:solidFill>
                <a:srgbClr val="ADADAD"/>
              </a:solidFill>
              <a:latin typeface="Roboto Mono"/>
              <a:ea typeface="Roboto Mono"/>
              <a:cs typeface="Roboto Mono"/>
              <a:sym typeface="Roboto Mono"/>
            </a:endParaRPr>
          </a:p>
        </p:txBody>
      </p:sp>
      <p:grpSp>
        <p:nvGrpSpPr>
          <p:cNvPr id="699" name="Google Shape;699;p85"/>
          <p:cNvGrpSpPr/>
          <p:nvPr/>
        </p:nvGrpSpPr>
        <p:grpSpPr>
          <a:xfrm>
            <a:off x="457075" y="2478549"/>
            <a:ext cx="8229838" cy="929013"/>
            <a:chOff x="457075" y="2397649"/>
            <a:chExt cx="8229838" cy="929013"/>
          </a:xfrm>
        </p:grpSpPr>
        <p:grpSp>
          <p:nvGrpSpPr>
            <p:cNvPr id="700" name="Google Shape;700;p85"/>
            <p:cNvGrpSpPr/>
            <p:nvPr/>
          </p:nvGrpSpPr>
          <p:grpSpPr>
            <a:xfrm>
              <a:off x="457075" y="2397738"/>
              <a:ext cx="1748700" cy="928925"/>
              <a:chOff x="457138" y="1971925"/>
              <a:chExt cx="1748700" cy="928925"/>
            </a:xfrm>
          </p:grpSpPr>
          <p:pic>
            <p:nvPicPr>
              <p:cNvPr id="701" name="Google Shape;701;p85" descr="Image result for react native logo"/>
              <p:cNvPicPr preferRelativeResize="0"/>
              <p:nvPr/>
            </p:nvPicPr>
            <p:blipFill>
              <a:blip r:embed="rId3">
                <a:alphaModFix/>
              </a:blip>
              <a:stretch>
                <a:fillRect/>
              </a:stretch>
            </p:blipFill>
            <p:spPr>
              <a:xfrm>
                <a:off x="457200" y="1971925"/>
                <a:ext cx="1748582" cy="472249"/>
              </a:xfrm>
              <a:prstGeom prst="rect">
                <a:avLst/>
              </a:prstGeom>
              <a:noFill/>
              <a:ln w="9525" cap="flat" cmpd="sng">
                <a:solidFill>
                  <a:srgbClr val="FF0000"/>
                </a:solidFill>
                <a:prstDash val="solid"/>
                <a:round/>
                <a:headEnd type="none" w="sm" len="sm"/>
                <a:tailEnd type="none" w="sm" len="sm"/>
              </a:ln>
            </p:spPr>
          </p:pic>
          <p:sp>
            <p:nvSpPr>
              <p:cNvPr id="702" name="Google Shape;702;p85"/>
              <p:cNvSpPr txBox="1"/>
              <p:nvPr/>
            </p:nvSpPr>
            <p:spPr>
              <a:xfrm>
                <a:off x="457138" y="2571750"/>
                <a:ext cx="1748700" cy="329100"/>
              </a:xfrm>
              <a:prstGeom prst="rect">
                <a:avLst/>
              </a:prstGeom>
              <a:solidFill>
                <a:srgbClr val="DFE0E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55555"/>
                    </a:solidFill>
                    <a:latin typeface="Roboto Mono"/>
                    <a:ea typeface="Roboto Mono"/>
                    <a:cs typeface="Roboto Mono"/>
                    <a:sym typeface="Roboto Mono"/>
                  </a:rPr>
                  <a:t>resizeMode=“stretch”</a:t>
                </a:r>
                <a:endParaRPr sz="1000" b="1">
                  <a:solidFill>
                    <a:srgbClr val="555555"/>
                  </a:solidFill>
                  <a:latin typeface="Roboto Mono"/>
                  <a:ea typeface="Roboto Mono"/>
                  <a:cs typeface="Roboto Mono"/>
                  <a:sym typeface="Roboto Mono"/>
                </a:endParaRPr>
              </a:p>
            </p:txBody>
          </p:sp>
        </p:grpSp>
        <p:grpSp>
          <p:nvGrpSpPr>
            <p:cNvPr id="703" name="Google Shape;703;p85"/>
            <p:cNvGrpSpPr/>
            <p:nvPr/>
          </p:nvGrpSpPr>
          <p:grpSpPr>
            <a:xfrm>
              <a:off x="2617458" y="2397738"/>
              <a:ext cx="1748705" cy="928925"/>
              <a:chOff x="2617520" y="1971925"/>
              <a:chExt cx="1748705" cy="928925"/>
            </a:xfrm>
          </p:grpSpPr>
          <p:pic>
            <p:nvPicPr>
              <p:cNvPr id="704" name="Google Shape;704;p85" descr="Image result for react native logo"/>
              <p:cNvPicPr preferRelativeResize="0"/>
              <p:nvPr/>
            </p:nvPicPr>
            <p:blipFill rotWithShape="1">
              <a:blip r:embed="rId3">
                <a:alphaModFix/>
              </a:blip>
              <a:srcRect t="36495" b="36495"/>
              <a:stretch/>
            </p:blipFill>
            <p:spPr>
              <a:xfrm>
                <a:off x="2617520" y="1971925"/>
                <a:ext cx="1748700" cy="472200"/>
              </a:xfrm>
              <a:prstGeom prst="rect">
                <a:avLst/>
              </a:prstGeom>
              <a:noFill/>
              <a:ln w="9525" cap="flat" cmpd="sng">
                <a:solidFill>
                  <a:srgbClr val="FF0000"/>
                </a:solidFill>
                <a:prstDash val="solid"/>
                <a:round/>
                <a:headEnd type="none" w="sm" len="sm"/>
                <a:tailEnd type="none" w="sm" len="sm"/>
              </a:ln>
            </p:spPr>
          </p:pic>
          <p:sp>
            <p:nvSpPr>
              <p:cNvPr id="705" name="Google Shape;705;p85"/>
              <p:cNvSpPr txBox="1"/>
              <p:nvPr/>
            </p:nvSpPr>
            <p:spPr>
              <a:xfrm>
                <a:off x="2617525" y="2571750"/>
                <a:ext cx="1748700" cy="329100"/>
              </a:xfrm>
              <a:prstGeom prst="rect">
                <a:avLst/>
              </a:prstGeom>
              <a:solidFill>
                <a:srgbClr val="DFE0E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55555"/>
                    </a:solidFill>
                    <a:latin typeface="Roboto Mono"/>
                    <a:ea typeface="Roboto Mono"/>
                    <a:cs typeface="Roboto Mono"/>
                    <a:sym typeface="Roboto Mono"/>
                  </a:rPr>
                  <a:t>resizeMode=“cover”</a:t>
                </a:r>
                <a:endParaRPr sz="1000" b="1">
                  <a:solidFill>
                    <a:srgbClr val="555555"/>
                  </a:solidFill>
                  <a:latin typeface="Roboto Mono"/>
                  <a:ea typeface="Roboto Mono"/>
                  <a:cs typeface="Roboto Mono"/>
                  <a:sym typeface="Roboto Mono"/>
                </a:endParaRPr>
              </a:p>
            </p:txBody>
          </p:sp>
        </p:grpSp>
        <p:grpSp>
          <p:nvGrpSpPr>
            <p:cNvPr id="706" name="Google Shape;706;p85"/>
            <p:cNvGrpSpPr/>
            <p:nvPr/>
          </p:nvGrpSpPr>
          <p:grpSpPr>
            <a:xfrm>
              <a:off x="4777838" y="2397689"/>
              <a:ext cx="1748700" cy="928973"/>
              <a:chOff x="4777900" y="1971877"/>
              <a:chExt cx="1748700" cy="928973"/>
            </a:xfrm>
          </p:grpSpPr>
          <p:grpSp>
            <p:nvGrpSpPr>
              <p:cNvPr id="707" name="Google Shape;707;p85"/>
              <p:cNvGrpSpPr/>
              <p:nvPr/>
            </p:nvGrpSpPr>
            <p:grpSpPr>
              <a:xfrm>
                <a:off x="4777958" y="1971877"/>
                <a:ext cx="1748546" cy="472240"/>
                <a:chOff x="3932775" y="1971925"/>
                <a:chExt cx="1501800" cy="405600"/>
              </a:xfrm>
            </p:grpSpPr>
            <p:sp>
              <p:nvSpPr>
                <p:cNvPr id="708" name="Google Shape;708;p85"/>
                <p:cNvSpPr/>
                <p:nvPr/>
              </p:nvSpPr>
              <p:spPr>
                <a:xfrm>
                  <a:off x="3932775" y="1971925"/>
                  <a:ext cx="1501800" cy="405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9" name="Google Shape;709;p85" descr="Image result for react native logo"/>
                <p:cNvPicPr preferRelativeResize="0"/>
                <p:nvPr/>
              </p:nvPicPr>
              <p:blipFill>
                <a:blip r:embed="rId3">
                  <a:alphaModFix/>
                </a:blip>
                <a:stretch>
                  <a:fillRect/>
                </a:stretch>
              </p:blipFill>
              <p:spPr>
                <a:xfrm>
                  <a:off x="4480875" y="1971925"/>
                  <a:ext cx="405599" cy="405599"/>
                </a:xfrm>
                <a:prstGeom prst="rect">
                  <a:avLst/>
                </a:prstGeom>
                <a:noFill/>
                <a:ln>
                  <a:noFill/>
                </a:ln>
              </p:spPr>
            </p:pic>
          </p:grpSp>
          <p:sp>
            <p:nvSpPr>
              <p:cNvPr id="710" name="Google Shape;710;p85"/>
              <p:cNvSpPr txBox="1"/>
              <p:nvPr/>
            </p:nvSpPr>
            <p:spPr>
              <a:xfrm>
                <a:off x="4777900" y="2571750"/>
                <a:ext cx="1748700" cy="329100"/>
              </a:xfrm>
              <a:prstGeom prst="rect">
                <a:avLst/>
              </a:prstGeom>
              <a:solidFill>
                <a:srgbClr val="DFE0E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55555"/>
                    </a:solidFill>
                    <a:latin typeface="Roboto Mono"/>
                    <a:ea typeface="Roboto Mono"/>
                    <a:cs typeface="Roboto Mono"/>
                    <a:sym typeface="Roboto Mono"/>
                  </a:rPr>
                  <a:t>resizeMode=“contain”</a:t>
                </a:r>
                <a:endParaRPr sz="1000" b="1">
                  <a:solidFill>
                    <a:srgbClr val="555555"/>
                  </a:solidFill>
                  <a:latin typeface="Roboto Mono"/>
                  <a:ea typeface="Roboto Mono"/>
                  <a:cs typeface="Roboto Mono"/>
                  <a:sym typeface="Roboto Mono"/>
                </a:endParaRPr>
              </a:p>
            </p:txBody>
          </p:sp>
        </p:grpSp>
        <p:grpSp>
          <p:nvGrpSpPr>
            <p:cNvPr id="711" name="Google Shape;711;p85"/>
            <p:cNvGrpSpPr/>
            <p:nvPr/>
          </p:nvGrpSpPr>
          <p:grpSpPr>
            <a:xfrm>
              <a:off x="6938180" y="2397649"/>
              <a:ext cx="1748733" cy="929013"/>
              <a:chOff x="6938242" y="1971837"/>
              <a:chExt cx="1748733" cy="929013"/>
            </a:xfrm>
          </p:grpSpPr>
          <p:grpSp>
            <p:nvGrpSpPr>
              <p:cNvPr id="712" name="Google Shape;712;p85"/>
              <p:cNvGrpSpPr/>
              <p:nvPr/>
            </p:nvGrpSpPr>
            <p:grpSpPr>
              <a:xfrm>
                <a:off x="6938242" y="1971837"/>
                <a:ext cx="1748546" cy="472240"/>
                <a:chOff x="7155850" y="3610875"/>
                <a:chExt cx="1501800" cy="405600"/>
              </a:xfrm>
            </p:grpSpPr>
            <p:sp>
              <p:nvSpPr>
                <p:cNvPr id="713" name="Google Shape;713;p85"/>
                <p:cNvSpPr/>
                <p:nvPr/>
              </p:nvSpPr>
              <p:spPr>
                <a:xfrm>
                  <a:off x="7155850" y="3610875"/>
                  <a:ext cx="1501800" cy="405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4" name="Google Shape;714;p85" descr="Image result for react native logo"/>
                <p:cNvPicPr preferRelativeResize="0"/>
                <p:nvPr/>
              </p:nvPicPr>
              <p:blipFill>
                <a:blip r:embed="rId3">
                  <a:alphaModFix/>
                </a:blip>
                <a:stretch>
                  <a:fillRect/>
                </a:stretch>
              </p:blipFill>
              <p:spPr>
                <a:xfrm>
                  <a:off x="7155850" y="3610875"/>
                  <a:ext cx="405599" cy="405599"/>
                </a:xfrm>
                <a:prstGeom prst="rect">
                  <a:avLst/>
                </a:prstGeom>
                <a:noFill/>
                <a:ln>
                  <a:noFill/>
                </a:ln>
              </p:spPr>
            </p:pic>
            <p:pic>
              <p:nvPicPr>
                <p:cNvPr id="715" name="Google Shape;715;p85" descr="Image result for react native logo"/>
                <p:cNvPicPr preferRelativeResize="0"/>
                <p:nvPr/>
              </p:nvPicPr>
              <p:blipFill>
                <a:blip r:embed="rId3">
                  <a:alphaModFix/>
                </a:blip>
                <a:stretch>
                  <a:fillRect/>
                </a:stretch>
              </p:blipFill>
              <p:spPr>
                <a:xfrm>
                  <a:off x="7511000" y="3610875"/>
                  <a:ext cx="405599" cy="405599"/>
                </a:xfrm>
                <a:prstGeom prst="rect">
                  <a:avLst/>
                </a:prstGeom>
                <a:noFill/>
                <a:ln>
                  <a:noFill/>
                </a:ln>
              </p:spPr>
            </p:pic>
            <p:pic>
              <p:nvPicPr>
                <p:cNvPr id="716" name="Google Shape;716;p85" descr="Image result for react native logo"/>
                <p:cNvPicPr preferRelativeResize="0"/>
                <p:nvPr/>
              </p:nvPicPr>
              <p:blipFill>
                <a:blip r:embed="rId3">
                  <a:alphaModFix/>
                </a:blip>
                <a:stretch>
                  <a:fillRect/>
                </a:stretch>
              </p:blipFill>
              <p:spPr>
                <a:xfrm>
                  <a:off x="7866125" y="3610875"/>
                  <a:ext cx="405599" cy="405599"/>
                </a:xfrm>
                <a:prstGeom prst="rect">
                  <a:avLst/>
                </a:prstGeom>
                <a:noFill/>
                <a:ln>
                  <a:noFill/>
                </a:ln>
              </p:spPr>
            </p:pic>
            <p:pic>
              <p:nvPicPr>
                <p:cNvPr id="717" name="Google Shape;717;p85" descr="Image result for react native logo"/>
                <p:cNvPicPr preferRelativeResize="0"/>
                <p:nvPr/>
              </p:nvPicPr>
              <p:blipFill>
                <a:blip r:embed="rId3">
                  <a:alphaModFix/>
                </a:blip>
                <a:stretch>
                  <a:fillRect/>
                </a:stretch>
              </p:blipFill>
              <p:spPr>
                <a:xfrm>
                  <a:off x="8221275" y="3610875"/>
                  <a:ext cx="405599" cy="405599"/>
                </a:xfrm>
                <a:prstGeom prst="rect">
                  <a:avLst/>
                </a:prstGeom>
                <a:noFill/>
                <a:ln>
                  <a:noFill/>
                </a:ln>
              </p:spPr>
            </p:pic>
          </p:grpSp>
          <p:sp>
            <p:nvSpPr>
              <p:cNvPr id="718" name="Google Shape;718;p85"/>
              <p:cNvSpPr txBox="1"/>
              <p:nvPr/>
            </p:nvSpPr>
            <p:spPr>
              <a:xfrm>
                <a:off x="6938275" y="2571750"/>
                <a:ext cx="1748700" cy="329100"/>
              </a:xfrm>
              <a:prstGeom prst="rect">
                <a:avLst/>
              </a:prstGeom>
              <a:solidFill>
                <a:srgbClr val="DFE0E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55555"/>
                    </a:solidFill>
                    <a:latin typeface="Roboto Mono"/>
                    <a:ea typeface="Roboto Mono"/>
                    <a:cs typeface="Roboto Mono"/>
                    <a:sym typeface="Roboto Mono"/>
                  </a:rPr>
                  <a:t>resizeMode=“repeat”</a:t>
                </a:r>
                <a:endParaRPr sz="1000" b="1">
                  <a:solidFill>
                    <a:srgbClr val="555555"/>
                  </a:solidFill>
                  <a:latin typeface="Roboto Mono"/>
                  <a:ea typeface="Roboto Mono"/>
                  <a:cs typeface="Roboto Mono"/>
                  <a:sym typeface="Roboto Mono"/>
                </a:endParaRPr>
              </a:p>
            </p:txBody>
          </p:sp>
        </p:grpSp>
      </p:grpSp>
      <p:sp>
        <p:nvSpPr>
          <p:cNvPr id="719" name="Google Shape;719;p85"/>
          <p:cNvSpPr txBox="1"/>
          <p:nvPr/>
        </p:nvSpPr>
        <p:spPr>
          <a:xfrm>
            <a:off x="3497650" y="1025925"/>
            <a:ext cx="51891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Kalam"/>
                <a:ea typeface="Kalam"/>
                <a:cs typeface="Kalam"/>
                <a:sym typeface="Kalam"/>
              </a:rPr>
              <a:t>Can be set as a prop too</a:t>
            </a:r>
            <a:endParaRPr sz="3000">
              <a:solidFill>
                <a:schemeClr val="dk1"/>
              </a:solidFill>
              <a:latin typeface="Kalam"/>
              <a:ea typeface="Kalam"/>
              <a:cs typeface="Kalam"/>
              <a:sym typeface="Kalam"/>
            </a:endParaRPr>
          </a:p>
        </p:txBody>
      </p:sp>
      <p:cxnSp>
        <p:nvCxnSpPr>
          <p:cNvPr id="720" name="Google Shape;720;p85"/>
          <p:cNvCxnSpPr>
            <a:stCxn id="719" idx="1"/>
          </p:cNvCxnSpPr>
          <p:nvPr/>
        </p:nvCxnSpPr>
        <p:spPr>
          <a:xfrm flipH="1">
            <a:off x="2403850" y="1312275"/>
            <a:ext cx="1093800" cy="648300"/>
          </a:xfrm>
          <a:prstGeom prst="curvedConnector3">
            <a:avLst>
              <a:gd name="adj1" fmla="val 81580"/>
            </a:avLst>
          </a:prstGeom>
          <a:noFill/>
          <a:ln w="28575" cap="flat" cmpd="sng">
            <a:solidFill>
              <a:schemeClr val="dk1"/>
            </a:solidFill>
            <a:prstDash val="solid"/>
            <a:round/>
            <a:headEnd type="none" w="med" len="med"/>
            <a:tailEnd type="triangle" w="med" len="med"/>
          </a:ln>
        </p:spPr>
      </p:cxnSp>
      <p:sp>
        <p:nvSpPr>
          <p:cNvPr id="721" name="Google Shape;721;p85"/>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4"/>
              </a:rPr>
              <a:t>React Native Docs</a:t>
            </a:r>
            <a:r>
              <a:rPr lang="en">
                <a:solidFill>
                  <a:srgbClr val="F0F3F3"/>
                </a:solidFill>
                <a:latin typeface="Roboto"/>
                <a:ea typeface="Roboto"/>
                <a:cs typeface="Roboto"/>
                <a:sym typeface="Roboto"/>
              </a:rPr>
              <a:t> </a:t>
            </a:r>
            <a:r>
              <a:rPr lang="en">
                <a:solidFill>
                  <a:srgbClr val="F2F0F5"/>
                </a:solidFill>
                <a:latin typeface="Roboto"/>
                <a:ea typeface="Roboto"/>
                <a:cs typeface="Roboto"/>
                <a:sym typeface="Roboto"/>
              </a:rPr>
              <a:t>/ </a:t>
            </a:r>
            <a:r>
              <a:rPr lang="en" u="sng">
                <a:solidFill>
                  <a:schemeClr val="accent1"/>
                </a:solidFill>
                <a:latin typeface="Roboto"/>
                <a:ea typeface="Roboto"/>
                <a:cs typeface="Roboto"/>
                <a:sym typeface="Roboto"/>
                <a:hlinkClick r:id="rId5"/>
              </a:rPr>
              <a:t>Understanding resizeMode</a:t>
            </a:r>
            <a:r>
              <a:rPr lang="en">
                <a:solidFill>
                  <a:srgbClr val="F2F0F5"/>
                </a:solidFill>
                <a:latin typeface="Roboto"/>
                <a:ea typeface="Roboto"/>
                <a:cs typeface="Roboto"/>
                <a:sym typeface="Roboto"/>
              </a:rPr>
              <a:t> / </a:t>
            </a:r>
            <a:r>
              <a:rPr lang="en" u="sng">
                <a:solidFill>
                  <a:schemeClr val="accent1"/>
                </a:solidFill>
                <a:latin typeface="Roboto"/>
                <a:ea typeface="Roboto"/>
                <a:cs typeface="Roboto"/>
                <a:sym typeface="Roboto"/>
                <a:hlinkClick r:id="rId6"/>
              </a:rPr>
              <a:t>React Native Image Tips</a:t>
            </a:r>
            <a:r>
              <a:rPr lang="en" sz="1300" b="1">
                <a:solidFill>
                  <a:srgbClr val="F0F3F3"/>
                </a:solidFill>
                <a:latin typeface="Roboto"/>
                <a:ea typeface="Roboto"/>
                <a:cs typeface="Roboto"/>
                <a:sym typeface="Roboto"/>
              </a:rPr>
              <a:t> </a:t>
            </a:r>
            <a:endParaRPr sz="1300" b="1">
              <a:solidFill>
                <a:srgbClr val="F0F3F3"/>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86"/>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Layout Control</a:t>
            </a:r>
            <a:endParaRPr>
              <a:latin typeface="Roboto Medium"/>
              <a:ea typeface="Roboto Medium"/>
              <a:cs typeface="Roboto Medium"/>
              <a:sym typeface="Roboto Medium"/>
            </a:endParaRPr>
          </a:p>
        </p:txBody>
      </p:sp>
      <p:sp>
        <p:nvSpPr>
          <p:cNvPr id="727" name="Google Shape;727;p86"/>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86"/>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Basically Tetris</a:t>
            </a:r>
            <a:endParaRPr sz="1800" b="1">
              <a:solidFill>
                <a:srgbClr val="DFE0E2"/>
              </a:solidFill>
            </a:endParaRPr>
          </a:p>
        </p:txBody>
      </p:sp>
      <p:sp>
        <p:nvSpPr>
          <p:cNvPr id="729" name="Google Shape;729;p86"/>
          <p:cNvSpPr txBox="1"/>
          <p:nvPr/>
        </p:nvSpPr>
        <p:spPr>
          <a:xfrm>
            <a:off x="457200" y="2134475"/>
            <a:ext cx="3256200" cy="14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400">
                <a:solidFill>
                  <a:schemeClr val="dk1"/>
                </a:solidFill>
                <a:latin typeface="Roboto"/>
                <a:ea typeface="Roboto"/>
                <a:cs typeface="Roboto"/>
                <a:sym typeface="Roboto"/>
              </a:rPr>
              <a:t>Fitting the pieces together</a:t>
            </a:r>
            <a:endParaRPr sz="2400">
              <a:solidFill>
                <a:schemeClr val="dk1"/>
              </a:solidFill>
              <a:latin typeface="Roboto"/>
              <a:ea typeface="Roboto"/>
              <a:cs typeface="Roboto"/>
              <a:sym typeface="Roboto"/>
            </a:endParaRPr>
          </a:p>
        </p:txBody>
      </p:sp>
      <p:grpSp>
        <p:nvGrpSpPr>
          <p:cNvPr id="730" name="Google Shape;730;p86"/>
          <p:cNvGrpSpPr/>
          <p:nvPr/>
        </p:nvGrpSpPr>
        <p:grpSpPr>
          <a:xfrm>
            <a:off x="4495725" y="1433100"/>
            <a:ext cx="4071582" cy="2957466"/>
            <a:chOff x="4495725" y="1433100"/>
            <a:chExt cx="4071582" cy="2957466"/>
          </a:xfrm>
        </p:grpSpPr>
        <p:pic>
          <p:nvPicPr>
            <p:cNvPr id="731" name="Google Shape;731;p86"/>
            <p:cNvPicPr preferRelativeResize="0"/>
            <p:nvPr/>
          </p:nvPicPr>
          <p:blipFill>
            <a:blip r:embed="rId3">
              <a:alphaModFix/>
            </a:blip>
            <a:stretch>
              <a:fillRect/>
            </a:stretch>
          </p:blipFill>
          <p:spPr>
            <a:xfrm>
              <a:off x="4495725" y="3032962"/>
              <a:ext cx="2088624" cy="1357604"/>
            </a:xfrm>
            <a:prstGeom prst="rect">
              <a:avLst/>
            </a:prstGeom>
            <a:noFill/>
            <a:ln>
              <a:noFill/>
            </a:ln>
          </p:spPr>
        </p:pic>
        <p:pic>
          <p:nvPicPr>
            <p:cNvPr id="732" name="Google Shape;732;p86"/>
            <p:cNvPicPr preferRelativeResize="0"/>
            <p:nvPr/>
          </p:nvPicPr>
          <p:blipFill rotWithShape="1">
            <a:blip r:embed="rId4">
              <a:alphaModFix/>
            </a:blip>
            <a:srcRect l="13978"/>
            <a:stretch/>
          </p:blipFill>
          <p:spPr>
            <a:xfrm>
              <a:off x="6204441" y="2845675"/>
              <a:ext cx="1532099" cy="1427625"/>
            </a:xfrm>
            <a:prstGeom prst="rect">
              <a:avLst/>
            </a:prstGeom>
            <a:noFill/>
            <a:ln>
              <a:noFill/>
            </a:ln>
          </p:spPr>
        </p:pic>
        <p:pic>
          <p:nvPicPr>
            <p:cNvPr id="733" name="Google Shape;733;p86"/>
            <p:cNvPicPr preferRelativeResize="0"/>
            <p:nvPr/>
          </p:nvPicPr>
          <p:blipFill>
            <a:blip r:embed="rId5">
              <a:alphaModFix/>
            </a:blip>
            <a:stretch>
              <a:fillRect/>
            </a:stretch>
          </p:blipFill>
          <p:spPr>
            <a:xfrm>
              <a:off x="5136022" y="1886334"/>
              <a:ext cx="1448340" cy="1916926"/>
            </a:xfrm>
            <a:prstGeom prst="rect">
              <a:avLst/>
            </a:prstGeom>
            <a:noFill/>
            <a:ln>
              <a:noFill/>
            </a:ln>
          </p:spPr>
        </p:pic>
        <p:pic>
          <p:nvPicPr>
            <p:cNvPr id="734" name="Google Shape;734;p86"/>
            <p:cNvPicPr preferRelativeResize="0"/>
            <p:nvPr/>
          </p:nvPicPr>
          <p:blipFill>
            <a:blip r:embed="rId6">
              <a:alphaModFix/>
            </a:blip>
            <a:stretch>
              <a:fillRect/>
            </a:stretch>
          </p:blipFill>
          <p:spPr>
            <a:xfrm>
              <a:off x="6551816" y="2370001"/>
              <a:ext cx="2015491" cy="1427624"/>
            </a:xfrm>
            <a:prstGeom prst="rect">
              <a:avLst/>
            </a:prstGeom>
            <a:noFill/>
            <a:ln>
              <a:noFill/>
            </a:ln>
          </p:spPr>
        </p:pic>
        <p:pic>
          <p:nvPicPr>
            <p:cNvPr id="735" name="Google Shape;735;p86"/>
            <p:cNvPicPr preferRelativeResize="0"/>
            <p:nvPr/>
          </p:nvPicPr>
          <p:blipFill>
            <a:blip r:embed="rId7">
              <a:alphaModFix/>
            </a:blip>
            <a:stretch>
              <a:fillRect/>
            </a:stretch>
          </p:blipFill>
          <p:spPr>
            <a:xfrm>
              <a:off x="6556380" y="1433100"/>
              <a:ext cx="1662475" cy="1657876"/>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87"/>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Sizing</a:t>
            </a:r>
            <a:endParaRPr>
              <a:latin typeface="Roboto Medium"/>
              <a:ea typeface="Roboto Medium"/>
              <a:cs typeface="Roboto Medium"/>
              <a:sym typeface="Roboto Medium"/>
            </a:endParaRPr>
          </a:p>
        </p:txBody>
      </p:sp>
      <p:sp>
        <p:nvSpPr>
          <p:cNvPr id="741" name="Google Shape;741;p87"/>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87"/>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Size Matters</a:t>
            </a:r>
            <a:endParaRPr sz="1800" b="1">
              <a:solidFill>
                <a:srgbClr val="DFE0E2"/>
              </a:solidFill>
            </a:endParaRPr>
          </a:p>
        </p:txBody>
      </p:sp>
      <p:sp>
        <p:nvSpPr>
          <p:cNvPr id="743" name="Google Shape;743;p87"/>
          <p:cNvSpPr txBox="1"/>
          <p:nvPr/>
        </p:nvSpPr>
        <p:spPr>
          <a:xfrm>
            <a:off x="457200" y="2134475"/>
            <a:ext cx="3256200" cy="14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dk1"/>
                </a:solidFill>
                <a:latin typeface="Roboto"/>
                <a:ea typeface="Roboto"/>
                <a:cs typeface="Roboto"/>
                <a:sym typeface="Roboto"/>
              </a:rPr>
              <a:t>By default, containers only take up as as much space as the elements inside it.</a:t>
            </a:r>
            <a:endParaRPr sz="1800">
              <a:solidFill>
                <a:schemeClr val="dk1"/>
              </a:solidFill>
              <a:latin typeface="Roboto"/>
              <a:ea typeface="Roboto"/>
              <a:cs typeface="Roboto"/>
              <a:sym typeface="Roboto"/>
            </a:endParaRPr>
          </a:p>
        </p:txBody>
      </p:sp>
      <p:sp>
        <p:nvSpPr>
          <p:cNvPr id="744" name="Google Shape;744;p87"/>
          <p:cNvSpPr txBox="1"/>
          <p:nvPr/>
        </p:nvSpPr>
        <p:spPr>
          <a:xfrm>
            <a:off x="381000" y="1298375"/>
            <a:ext cx="30000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DEFAULT SIZING</a:t>
            </a:r>
            <a:endParaRPr sz="1200" b="1">
              <a:latin typeface="Roboto"/>
              <a:ea typeface="Roboto"/>
              <a:cs typeface="Roboto"/>
              <a:sym typeface="Roboto"/>
            </a:endParaRPr>
          </a:p>
        </p:txBody>
      </p:sp>
      <p:grpSp>
        <p:nvGrpSpPr>
          <p:cNvPr id="745" name="Google Shape;745;p87"/>
          <p:cNvGrpSpPr/>
          <p:nvPr/>
        </p:nvGrpSpPr>
        <p:grpSpPr>
          <a:xfrm>
            <a:off x="6785814" y="1426883"/>
            <a:ext cx="1685980" cy="1020356"/>
            <a:chOff x="7403020" y="2410119"/>
            <a:chExt cx="1357800" cy="821741"/>
          </a:xfrm>
        </p:grpSpPr>
        <p:sp>
          <p:nvSpPr>
            <p:cNvPr id="746" name="Google Shape;746;p87"/>
            <p:cNvSpPr txBox="1"/>
            <p:nvPr/>
          </p:nvSpPr>
          <p:spPr>
            <a:xfrm>
              <a:off x="7403020" y="2410119"/>
              <a:ext cx="1357800" cy="5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0000"/>
                  </a:solidFill>
                  <a:latin typeface="Roboto"/>
                  <a:ea typeface="Roboto"/>
                  <a:cs typeface="Roboto"/>
                  <a:sym typeface="Roboto"/>
                </a:rPr>
                <a:t>Image</a:t>
              </a:r>
              <a:endParaRPr sz="1200">
                <a:solidFill>
                  <a:srgbClr val="FF0000"/>
                </a:solidFill>
                <a:latin typeface="Roboto"/>
                <a:ea typeface="Roboto"/>
                <a:cs typeface="Roboto"/>
                <a:sym typeface="Roboto"/>
              </a:endParaRPr>
            </a:p>
          </p:txBody>
        </p:sp>
        <p:sp>
          <p:nvSpPr>
            <p:cNvPr id="747" name="Google Shape;747;p87"/>
            <p:cNvSpPr/>
            <p:nvPr/>
          </p:nvSpPr>
          <p:spPr>
            <a:xfrm>
              <a:off x="7489564" y="2751560"/>
              <a:ext cx="536100" cy="480300"/>
            </a:xfrm>
            <a:prstGeom prst="roundRect">
              <a:avLst>
                <a:gd name="adj" fmla="val 0"/>
              </a:avLst>
            </a:prstGeom>
            <a:solidFill>
              <a:srgbClr val="FFFFFF">
                <a:alpha val="5754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8" name="Google Shape;748;p87"/>
            <p:cNvPicPr preferRelativeResize="0"/>
            <p:nvPr/>
          </p:nvPicPr>
          <p:blipFill rotWithShape="1">
            <a:blip r:embed="rId3">
              <a:alphaModFix/>
            </a:blip>
            <a:srcRect l="4489" t="8889" r="6423" b="12438"/>
            <a:stretch/>
          </p:blipFill>
          <p:spPr>
            <a:xfrm>
              <a:off x="7484156" y="2755144"/>
              <a:ext cx="535959" cy="473303"/>
            </a:xfrm>
            <a:prstGeom prst="rect">
              <a:avLst/>
            </a:prstGeom>
            <a:noFill/>
            <a:ln>
              <a:noFill/>
            </a:ln>
          </p:spPr>
        </p:pic>
      </p:grpSp>
      <p:grpSp>
        <p:nvGrpSpPr>
          <p:cNvPr id="749" name="Google Shape;749;p87"/>
          <p:cNvGrpSpPr/>
          <p:nvPr/>
        </p:nvGrpSpPr>
        <p:grpSpPr>
          <a:xfrm>
            <a:off x="5689404" y="3031920"/>
            <a:ext cx="1994289" cy="717155"/>
            <a:chOff x="5445754" y="3077220"/>
            <a:chExt cx="1994289" cy="717155"/>
          </a:xfrm>
        </p:grpSpPr>
        <p:sp>
          <p:nvSpPr>
            <p:cNvPr id="750" name="Google Shape;750;p87"/>
            <p:cNvSpPr/>
            <p:nvPr/>
          </p:nvSpPr>
          <p:spPr>
            <a:xfrm>
              <a:off x="5590025" y="3533300"/>
              <a:ext cx="1198823" cy="176415"/>
            </a:xfrm>
            <a:prstGeom prst="roundRect">
              <a:avLst>
                <a:gd name="adj" fmla="val 0"/>
              </a:avLst>
            </a:prstGeom>
            <a:solidFill>
              <a:srgbClr val="FFFFFF">
                <a:alpha val="57540"/>
              </a:srgbClr>
            </a:solid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Roboto"/>
                <a:ea typeface="Roboto"/>
                <a:cs typeface="Roboto"/>
                <a:sym typeface="Roboto"/>
              </a:endParaRPr>
            </a:p>
          </p:txBody>
        </p:sp>
        <p:sp>
          <p:nvSpPr>
            <p:cNvPr id="751" name="Google Shape;751;p87"/>
            <p:cNvSpPr txBox="1"/>
            <p:nvPr/>
          </p:nvSpPr>
          <p:spPr>
            <a:xfrm>
              <a:off x="5445754" y="3077220"/>
              <a:ext cx="1600268" cy="6700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0000"/>
                  </a:solidFill>
                  <a:latin typeface="Roboto"/>
                  <a:ea typeface="Roboto"/>
                  <a:cs typeface="Roboto"/>
                  <a:sym typeface="Roboto"/>
                </a:rPr>
                <a:t>Text</a:t>
              </a:r>
              <a:endParaRPr sz="1200">
                <a:solidFill>
                  <a:srgbClr val="FF0000"/>
                </a:solidFill>
                <a:latin typeface="Roboto"/>
                <a:ea typeface="Roboto"/>
                <a:cs typeface="Roboto"/>
                <a:sym typeface="Roboto"/>
              </a:endParaRPr>
            </a:p>
          </p:txBody>
        </p:sp>
        <p:sp>
          <p:nvSpPr>
            <p:cNvPr id="752" name="Google Shape;752;p87"/>
            <p:cNvSpPr txBox="1"/>
            <p:nvPr/>
          </p:nvSpPr>
          <p:spPr>
            <a:xfrm>
              <a:off x="5481643" y="3393275"/>
              <a:ext cx="19584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Hello World!</a:t>
              </a:r>
              <a:endParaRPr sz="1800"/>
            </a:p>
          </p:txBody>
        </p:sp>
      </p:grpSp>
      <p:grpSp>
        <p:nvGrpSpPr>
          <p:cNvPr id="753" name="Google Shape;753;p87"/>
          <p:cNvGrpSpPr/>
          <p:nvPr/>
        </p:nvGrpSpPr>
        <p:grpSpPr>
          <a:xfrm>
            <a:off x="4082680" y="1835346"/>
            <a:ext cx="1958400" cy="1196574"/>
            <a:chOff x="3618218" y="1660846"/>
            <a:chExt cx="1958400" cy="1196574"/>
          </a:xfrm>
        </p:grpSpPr>
        <p:grpSp>
          <p:nvGrpSpPr>
            <p:cNvPr id="754" name="Google Shape;754;p87"/>
            <p:cNvGrpSpPr/>
            <p:nvPr/>
          </p:nvGrpSpPr>
          <p:grpSpPr>
            <a:xfrm>
              <a:off x="3618223" y="1660846"/>
              <a:ext cx="1487140" cy="1196574"/>
              <a:chOff x="4806300" y="3401950"/>
              <a:chExt cx="957900" cy="845695"/>
            </a:xfrm>
          </p:grpSpPr>
          <p:sp>
            <p:nvSpPr>
              <p:cNvPr id="755" name="Google Shape;755;p87"/>
              <p:cNvSpPr/>
              <p:nvPr/>
            </p:nvSpPr>
            <p:spPr>
              <a:xfrm>
                <a:off x="4875497" y="3674945"/>
                <a:ext cx="774000" cy="572700"/>
              </a:xfrm>
              <a:prstGeom prst="roundRect">
                <a:avLst>
                  <a:gd name="adj" fmla="val 0"/>
                </a:avLst>
              </a:prstGeom>
              <a:solidFill>
                <a:srgbClr val="FFFFFF">
                  <a:alpha val="5754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7"/>
              <p:cNvSpPr txBox="1"/>
              <p:nvPr/>
            </p:nvSpPr>
            <p:spPr>
              <a:xfrm>
                <a:off x="4806300" y="3401950"/>
                <a:ext cx="9579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0000"/>
                    </a:solidFill>
                    <a:latin typeface="Roboto"/>
                    <a:ea typeface="Roboto"/>
                    <a:cs typeface="Roboto"/>
                    <a:sym typeface="Roboto"/>
                  </a:rPr>
                  <a:t>View</a:t>
                </a:r>
                <a:endParaRPr sz="1200">
                  <a:solidFill>
                    <a:srgbClr val="FF0000"/>
                  </a:solidFill>
                  <a:latin typeface="Roboto"/>
                  <a:ea typeface="Roboto"/>
                  <a:cs typeface="Roboto"/>
                  <a:sym typeface="Roboto"/>
                </a:endParaRPr>
              </a:p>
            </p:txBody>
          </p:sp>
        </p:grpSp>
        <p:sp>
          <p:nvSpPr>
            <p:cNvPr id="757" name="Google Shape;757;p87"/>
            <p:cNvSpPr txBox="1"/>
            <p:nvPr/>
          </p:nvSpPr>
          <p:spPr>
            <a:xfrm>
              <a:off x="3618218" y="1951107"/>
              <a:ext cx="19584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Hello World!</a:t>
              </a:r>
              <a:endParaRPr sz="1800"/>
            </a:p>
          </p:txBody>
        </p:sp>
        <p:pic>
          <p:nvPicPr>
            <p:cNvPr id="758" name="Google Shape;758;p87"/>
            <p:cNvPicPr preferRelativeResize="0"/>
            <p:nvPr/>
          </p:nvPicPr>
          <p:blipFill rotWithShape="1">
            <a:blip r:embed="rId3">
              <a:alphaModFix/>
            </a:blip>
            <a:srcRect l="4489" t="8889" r="6423" b="12438"/>
            <a:stretch/>
          </p:blipFill>
          <p:spPr>
            <a:xfrm>
              <a:off x="3720031" y="2268587"/>
              <a:ext cx="665500" cy="58770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88"/>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Sizing</a:t>
            </a:r>
            <a:endParaRPr>
              <a:latin typeface="Roboto Medium"/>
              <a:ea typeface="Roboto Medium"/>
              <a:cs typeface="Roboto Medium"/>
              <a:sym typeface="Roboto Medium"/>
            </a:endParaRPr>
          </a:p>
        </p:txBody>
      </p:sp>
      <p:sp>
        <p:nvSpPr>
          <p:cNvPr id="764" name="Google Shape;764;p88"/>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8"/>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Size Matters</a:t>
            </a:r>
            <a:endParaRPr sz="1800" b="1">
              <a:solidFill>
                <a:srgbClr val="DFE0E2"/>
              </a:solidFill>
            </a:endParaRPr>
          </a:p>
        </p:txBody>
      </p:sp>
      <p:sp>
        <p:nvSpPr>
          <p:cNvPr id="766" name="Google Shape;766;p88"/>
          <p:cNvSpPr txBox="1"/>
          <p:nvPr/>
        </p:nvSpPr>
        <p:spPr>
          <a:xfrm>
            <a:off x="457200" y="2134475"/>
            <a:ext cx="3256200" cy="14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dk1"/>
                </a:solidFill>
                <a:latin typeface="Roboto"/>
                <a:ea typeface="Roboto"/>
                <a:cs typeface="Roboto"/>
                <a:sym typeface="Roboto"/>
              </a:rPr>
              <a:t>By default, containers only take up as as much space as the elements inside it.</a:t>
            </a:r>
            <a:endParaRPr sz="1800">
              <a:solidFill>
                <a:schemeClr val="dk1"/>
              </a:solidFill>
              <a:latin typeface="Roboto"/>
              <a:ea typeface="Roboto"/>
              <a:cs typeface="Roboto"/>
              <a:sym typeface="Roboto"/>
            </a:endParaRPr>
          </a:p>
        </p:txBody>
      </p:sp>
      <p:sp>
        <p:nvSpPr>
          <p:cNvPr id="767" name="Google Shape;767;p88"/>
          <p:cNvSpPr txBox="1"/>
          <p:nvPr/>
        </p:nvSpPr>
        <p:spPr>
          <a:xfrm>
            <a:off x="381000" y="1298375"/>
            <a:ext cx="30000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DEFAULT SIZING</a:t>
            </a:r>
            <a:endParaRPr sz="1200" b="1">
              <a:latin typeface="Roboto"/>
              <a:ea typeface="Roboto"/>
              <a:cs typeface="Roboto"/>
              <a:sym typeface="Roboto"/>
            </a:endParaRPr>
          </a:p>
        </p:txBody>
      </p:sp>
      <p:sp>
        <p:nvSpPr>
          <p:cNvPr id="768" name="Google Shape;768;p88"/>
          <p:cNvSpPr txBox="1"/>
          <p:nvPr/>
        </p:nvSpPr>
        <p:spPr>
          <a:xfrm>
            <a:off x="4495800" y="1259675"/>
            <a:ext cx="30000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UNLESS..</a:t>
            </a:r>
            <a:endParaRPr sz="1200" b="1">
              <a:latin typeface="Roboto"/>
              <a:ea typeface="Roboto"/>
              <a:cs typeface="Roboto"/>
              <a:sym typeface="Roboto"/>
            </a:endParaRPr>
          </a:p>
        </p:txBody>
      </p:sp>
      <p:sp>
        <p:nvSpPr>
          <p:cNvPr id="769" name="Google Shape;769;p88"/>
          <p:cNvSpPr txBox="1"/>
          <p:nvPr/>
        </p:nvSpPr>
        <p:spPr>
          <a:xfrm>
            <a:off x="4495800" y="1894525"/>
            <a:ext cx="3256200" cy="14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dk1"/>
                </a:solidFill>
                <a:latin typeface="Roboto"/>
                <a:ea typeface="Roboto"/>
                <a:cs typeface="Roboto"/>
                <a:sym typeface="Roboto"/>
              </a:rPr>
              <a:t>You set the width and height.</a:t>
            </a:r>
            <a:endParaRPr sz="1800">
              <a:solidFill>
                <a:schemeClr val="dk1"/>
              </a:solidFill>
              <a:latin typeface="Roboto"/>
              <a:ea typeface="Roboto"/>
              <a:cs typeface="Roboto"/>
              <a:sym typeface="Roboto"/>
            </a:endParaRPr>
          </a:p>
        </p:txBody>
      </p:sp>
      <p:sp>
        <p:nvSpPr>
          <p:cNvPr id="770" name="Google Shape;770;p88"/>
          <p:cNvSpPr/>
          <p:nvPr/>
        </p:nvSpPr>
        <p:spPr>
          <a:xfrm>
            <a:off x="4572000" y="2331800"/>
            <a:ext cx="3256200" cy="1353600"/>
          </a:xfrm>
          <a:prstGeom prst="snip1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DFE0E2"/>
                </a:solidFill>
                <a:latin typeface="Roboto Mono"/>
                <a:ea typeface="Roboto Mono"/>
                <a:cs typeface="Roboto Mono"/>
                <a:sym typeface="Roboto Mono"/>
              </a:rPr>
              <a:t>container1: {</a:t>
            </a:r>
            <a:endParaRPr>
              <a:solidFill>
                <a:srgbClr val="DFE0E2"/>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
                <a:solidFill>
                  <a:srgbClr val="DFE0E2"/>
                </a:solidFill>
                <a:latin typeface="Roboto Mono"/>
                <a:ea typeface="Roboto Mono"/>
                <a:cs typeface="Roboto Mono"/>
                <a:sym typeface="Roboto Mono"/>
              </a:rPr>
              <a:t>	</a:t>
            </a:r>
            <a:r>
              <a:rPr lang="en">
                <a:solidFill>
                  <a:schemeClr val="accent1"/>
                </a:solidFill>
                <a:latin typeface="Roboto Mono"/>
                <a:ea typeface="Roboto Mono"/>
                <a:cs typeface="Roboto Mono"/>
                <a:sym typeface="Roboto Mono"/>
              </a:rPr>
              <a:t>width: 100,</a:t>
            </a:r>
            <a:endParaRPr>
              <a:solidFill>
                <a:schemeClr val="accent1"/>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
                <a:solidFill>
                  <a:schemeClr val="accent1"/>
                </a:solidFill>
                <a:latin typeface="Roboto Mono"/>
                <a:ea typeface="Roboto Mono"/>
                <a:cs typeface="Roboto Mono"/>
                <a:sym typeface="Roboto Mono"/>
              </a:rPr>
              <a:t>	height 100</a:t>
            </a:r>
            <a:endParaRPr>
              <a:solidFill>
                <a:schemeClr val="accent1"/>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
                <a:solidFill>
                  <a:srgbClr val="DFE0E2"/>
                </a:solidFill>
                <a:latin typeface="Roboto Mono"/>
                <a:ea typeface="Roboto Mono"/>
                <a:cs typeface="Roboto Mono"/>
                <a:sym typeface="Roboto Mono"/>
              </a:rPr>
              <a:t>}</a:t>
            </a:r>
            <a:endParaRPr/>
          </a:p>
        </p:txBody>
      </p:sp>
      <p:grpSp>
        <p:nvGrpSpPr>
          <p:cNvPr id="771" name="Google Shape;771;p88"/>
          <p:cNvGrpSpPr/>
          <p:nvPr/>
        </p:nvGrpSpPr>
        <p:grpSpPr>
          <a:xfrm>
            <a:off x="457205" y="3241221"/>
            <a:ext cx="1958400" cy="1196574"/>
            <a:chOff x="3618218" y="1660846"/>
            <a:chExt cx="1958400" cy="1196574"/>
          </a:xfrm>
        </p:grpSpPr>
        <p:grpSp>
          <p:nvGrpSpPr>
            <p:cNvPr id="772" name="Google Shape;772;p88"/>
            <p:cNvGrpSpPr/>
            <p:nvPr/>
          </p:nvGrpSpPr>
          <p:grpSpPr>
            <a:xfrm>
              <a:off x="3618223" y="1660846"/>
              <a:ext cx="1487140" cy="1196574"/>
              <a:chOff x="4806300" y="3401950"/>
              <a:chExt cx="957900" cy="845695"/>
            </a:xfrm>
          </p:grpSpPr>
          <p:sp>
            <p:nvSpPr>
              <p:cNvPr id="773" name="Google Shape;773;p88"/>
              <p:cNvSpPr/>
              <p:nvPr/>
            </p:nvSpPr>
            <p:spPr>
              <a:xfrm>
                <a:off x="4875497" y="3674945"/>
                <a:ext cx="774000" cy="572700"/>
              </a:xfrm>
              <a:prstGeom prst="roundRect">
                <a:avLst>
                  <a:gd name="adj" fmla="val 0"/>
                </a:avLst>
              </a:prstGeom>
              <a:solidFill>
                <a:srgbClr val="FFFFFF">
                  <a:alpha val="5754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8"/>
              <p:cNvSpPr txBox="1"/>
              <p:nvPr/>
            </p:nvSpPr>
            <p:spPr>
              <a:xfrm>
                <a:off x="4806300" y="3401950"/>
                <a:ext cx="9579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0000"/>
                    </a:solidFill>
                    <a:latin typeface="Roboto"/>
                    <a:ea typeface="Roboto"/>
                    <a:cs typeface="Roboto"/>
                    <a:sym typeface="Roboto"/>
                  </a:rPr>
                  <a:t>View (default)</a:t>
                </a:r>
                <a:endParaRPr sz="1200">
                  <a:solidFill>
                    <a:srgbClr val="FF0000"/>
                  </a:solidFill>
                  <a:latin typeface="Roboto"/>
                  <a:ea typeface="Roboto"/>
                  <a:cs typeface="Roboto"/>
                  <a:sym typeface="Roboto"/>
                </a:endParaRPr>
              </a:p>
            </p:txBody>
          </p:sp>
        </p:grpSp>
        <p:sp>
          <p:nvSpPr>
            <p:cNvPr id="775" name="Google Shape;775;p88"/>
            <p:cNvSpPr txBox="1"/>
            <p:nvPr/>
          </p:nvSpPr>
          <p:spPr>
            <a:xfrm>
              <a:off x="3618218" y="1951107"/>
              <a:ext cx="19584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Hello World!</a:t>
              </a:r>
              <a:endParaRPr sz="1800"/>
            </a:p>
          </p:txBody>
        </p:sp>
        <p:pic>
          <p:nvPicPr>
            <p:cNvPr id="776" name="Google Shape;776;p88"/>
            <p:cNvPicPr preferRelativeResize="0"/>
            <p:nvPr/>
          </p:nvPicPr>
          <p:blipFill rotWithShape="1">
            <a:blip r:embed="rId3">
              <a:alphaModFix/>
            </a:blip>
            <a:srcRect l="4489" t="8889" r="6423" b="12438"/>
            <a:stretch/>
          </p:blipFill>
          <p:spPr>
            <a:xfrm>
              <a:off x="3720031" y="2268587"/>
              <a:ext cx="665500" cy="587700"/>
            </a:xfrm>
            <a:prstGeom prst="rect">
              <a:avLst/>
            </a:prstGeom>
            <a:noFill/>
            <a:ln>
              <a:noFill/>
            </a:ln>
          </p:spPr>
        </p:pic>
      </p:grpSp>
      <p:grpSp>
        <p:nvGrpSpPr>
          <p:cNvPr id="777" name="Google Shape;777;p88"/>
          <p:cNvGrpSpPr/>
          <p:nvPr/>
        </p:nvGrpSpPr>
        <p:grpSpPr>
          <a:xfrm>
            <a:off x="2182305" y="3241221"/>
            <a:ext cx="1958400" cy="1730551"/>
            <a:chOff x="3618218" y="1660846"/>
            <a:chExt cx="1958400" cy="1730551"/>
          </a:xfrm>
        </p:grpSpPr>
        <p:grpSp>
          <p:nvGrpSpPr>
            <p:cNvPr id="778" name="Google Shape;778;p88"/>
            <p:cNvGrpSpPr/>
            <p:nvPr/>
          </p:nvGrpSpPr>
          <p:grpSpPr>
            <a:xfrm>
              <a:off x="3618223" y="1660846"/>
              <a:ext cx="1487140" cy="1730551"/>
              <a:chOff x="4806300" y="3401950"/>
              <a:chExt cx="957900" cy="1223090"/>
            </a:xfrm>
          </p:grpSpPr>
          <p:sp>
            <p:nvSpPr>
              <p:cNvPr id="779" name="Google Shape;779;p88"/>
              <p:cNvSpPr/>
              <p:nvPr/>
            </p:nvSpPr>
            <p:spPr>
              <a:xfrm>
                <a:off x="4875504" y="3674940"/>
                <a:ext cx="865800" cy="950100"/>
              </a:xfrm>
              <a:prstGeom prst="roundRect">
                <a:avLst>
                  <a:gd name="adj" fmla="val 0"/>
                </a:avLst>
              </a:prstGeom>
              <a:solidFill>
                <a:srgbClr val="FFFFFF">
                  <a:alpha val="5754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8"/>
              <p:cNvSpPr txBox="1"/>
              <p:nvPr/>
            </p:nvSpPr>
            <p:spPr>
              <a:xfrm>
                <a:off x="4806300" y="3401950"/>
                <a:ext cx="9579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0000"/>
                    </a:solidFill>
                    <a:latin typeface="Roboto"/>
                    <a:ea typeface="Roboto"/>
                    <a:cs typeface="Roboto"/>
                    <a:sym typeface="Roboto"/>
                  </a:rPr>
                  <a:t>View (set sizing)</a:t>
                </a:r>
                <a:endParaRPr sz="1200">
                  <a:solidFill>
                    <a:srgbClr val="FF0000"/>
                  </a:solidFill>
                  <a:latin typeface="Roboto"/>
                  <a:ea typeface="Roboto"/>
                  <a:cs typeface="Roboto"/>
                  <a:sym typeface="Roboto"/>
                </a:endParaRPr>
              </a:p>
            </p:txBody>
          </p:sp>
        </p:grpSp>
        <p:sp>
          <p:nvSpPr>
            <p:cNvPr id="781" name="Google Shape;781;p88"/>
            <p:cNvSpPr txBox="1"/>
            <p:nvPr/>
          </p:nvSpPr>
          <p:spPr>
            <a:xfrm>
              <a:off x="3618218" y="1951107"/>
              <a:ext cx="19584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Hello World!</a:t>
              </a:r>
              <a:endParaRPr sz="1800"/>
            </a:p>
          </p:txBody>
        </p:sp>
        <p:pic>
          <p:nvPicPr>
            <p:cNvPr id="782" name="Google Shape;782;p88"/>
            <p:cNvPicPr preferRelativeResize="0"/>
            <p:nvPr/>
          </p:nvPicPr>
          <p:blipFill rotWithShape="1">
            <a:blip r:embed="rId3">
              <a:alphaModFix/>
            </a:blip>
            <a:srcRect l="4489" t="8889" r="6423" b="12438"/>
            <a:stretch/>
          </p:blipFill>
          <p:spPr>
            <a:xfrm>
              <a:off x="3720031" y="2268587"/>
              <a:ext cx="665500" cy="58770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89"/>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Sizing</a:t>
            </a:r>
            <a:endParaRPr>
              <a:latin typeface="Roboto Medium"/>
              <a:ea typeface="Roboto Medium"/>
              <a:cs typeface="Roboto Medium"/>
              <a:sym typeface="Roboto Medium"/>
            </a:endParaRPr>
          </a:p>
        </p:txBody>
      </p:sp>
      <p:sp>
        <p:nvSpPr>
          <p:cNvPr id="788" name="Google Shape;788;p89"/>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89" name="Google Shape;789;p89"/>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Size Matters</a:t>
            </a:r>
            <a:endParaRPr sz="1800" b="1">
              <a:solidFill>
                <a:srgbClr val="DFE0E2"/>
              </a:solidFill>
            </a:endParaRPr>
          </a:p>
        </p:txBody>
      </p:sp>
      <p:sp>
        <p:nvSpPr>
          <p:cNvPr id="790" name="Google Shape;790;p89"/>
          <p:cNvSpPr txBox="1"/>
          <p:nvPr/>
        </p:nvSpPr>
        <p:spPr>
          <a:xfrm>
            <a:off x="457200" y="2134475"/>
            <a:ext cx="3256200" cy="14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chemeClr val="dk1"/>
                </a:solidFill>
                <a:latin typeface="Roboto"/>
                <a:ea typeface="Roboto"/>
                <a:cs typeface="Roboto"/>
                <a:sym typeface="Roboto"/>
              </a:rPr>
              <a:t>No units, just numbers and percentages</a:t>
            </a:r>
            <a:endParaRPr sz="2400">
              <a:solidFill>
                <a:schemeClr val="dk1"/>
              </a:solidFill>
              <a:latin typeface="Roboto"/>
              <a:ea typeface="Roboto"/>
              <a:cs typeface="Roboto"/>
              <a:sym typeface="Roboto"/>
            </a:endParaRPr>
          </a:p>
          <a:p>
            <a:pPr marL="0" lvl="0" indent="0" algn="l" rtl="0">
              <a:lnSpc>
                <a:spcPct val="115000"/>
              </a:lnSpc>
              <a:spcBef>
                <a:spcPts val="1600"/>
              </a:spcBef>
              <a:spcAft>
                <a:spcPts val="1600"/>
              </a:spcAft>
              <a:buNone/>
            </a:pPr>
            <a:r>
              <a:rPr lang="en" i="1">
                <a:solidFill>
                  <a:schemeClr val="dk1"/>
                </a:solidFill>
                <a:latin typeface="Roboto"/>
                <a:ea typeface="Roboto"/>
                <a:cs typeface="Roboto"/>
                <a:sym typeface="Roboto"/>
              </a:rPr>
              <a:t>The default unit is pixels (px)</a:t>
            </a:r>
            <a:endParaRPr i="1">
              <a:solidFill>
                <a:schemeClr val="dk1"/>
              </a:solidFill>
              <a:latin typeface="Roboto"/>
              <a:ea typeface="Roboto"/>
              <a:cs typeface="Roboto"/>
              <a:sym typeface="Roboto"/>
            </a:endParaRPr>
          </a:p>
        </p:txBody>
      </p:sp>
      <p:sp>
        <p:nvSpPr>
          <p:cNvPr id="791" name="Google Shape;791;p89"/>
          <p:cNvSpPr/>
          <p:nvPr/>
        </p:nvSpPr>
        <p:spPr>
          <a:xfrm>
            <a:off x="4572000" y="2134475"/>
            <a:ext cx="3256200" cy="2370300"/>
          </a:xfrm>
          <a:prstGeom prst="snip1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F0F3F3"/>
                </a:solidFill>
                <a:latin typeface="Roboto Mono"/>
                <a:ea typeface="Roboto Mono"/>
                <a:cs typeface="Roboto Mono"/>
                <a:sym typeface="Roboto Mono"/>
              </a:rPr>
              <a:t>container1: {</a:t>
            </a:r>
            <a:endParaRPr>
              <a:solidFill>
                <a:srgbClr val="F0F3F3"/>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
                <a:solidFill>
                  <a:srgbClr val="F0F3F3"/>
                </a:solidFill>
                <a:latin typeface="Roboto Mono"/>
                <a:ea typeface="Roboto Mono"/>
                <a:cs typeface="Roboto Mono"/>
                <a:sym typeface="Roboto Mono"/>
              </a:rPr>
              <a:t>	width: 100,</a:t>
            </a:r>
            <a:endParaRPr>
              <a:solidFill>
                <a:srgbClr val="F0F3F3"/>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
                <a:solidFill>
                  <a:srgbClr val="F0F3F3"/>
                </a:solidFill>
                <a:latin typeface="Roboto Mono"/>
                <a:ea typeface="Roboto Mono"/>
                <a:cs typeface="Roboto Mono"/>
                <a:sym typeface="Roboto Mono"/>
              </a:rPr>
              <a:t>	height 100</a:t>
            </a:r>
            <a:endParaRPr>
              <a:solidFill>
                <a:srgbClr val="F0F3F3"/>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
                <a:solidFill>
                  <a:srgbClr val="F0F3F3"/>
                </a:solidFill>
                <a:latin typeface="Roboto Mono"/>
                <a:ea typeface="Roboto Mono"/>
                <a:cs typeface="Roboto Mono"/>
                <a:sym typeface="Roboto Mono"/>
              </a:rPr>
              <a:t>},</a:t>
            </a:r>
            <a:endParaRPr>
              <a:solidFill>
                <a:srgbClr val="F0F3F3"/>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
                <a:solidFill>
                  <a:srgbClr val="F0F3F3"/>
                </a:solidFill>
                <a:latin typeface="Roboto Mono"/>
                <a:ea typeface="Roboto Mono"/>
                <a:cs typeface="Roboto Mono"/>
                <a:sym typeface="Roboto Mono"/>
              </a:rPr>
              <a:t>container2: {</a:t>
            </a:r>
            <a:endParaRPr>
              <a:solidFill>
                <a:srgbClr val="F0F3F3"/>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
                <a:solidFill>
                  <a:srgbClr val="F0F3F3"/>
                </a:solidFill>
                <a:latin typeface="Roboto Mono"/>
                <a:ea typeface="Roboto Mono"/>
                <a:cs typeface="Roboto Mono"/>
                <a:sym typeface="Roboto Mono"/>
              </a:rPr>
              <a:t>	width: ‘100%’,</a:t>
            </a:r>
            <a:endParaRPr>
              <a:solidFill>
                <a:srgbClr val="F0F3F3"/>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
                <a:solidFill>
                  <a:srgbClr val="F0F3F3"/>
                </a:solidFill>
                <a:latin typeface="Roboto Mono"/>
                <a:ea typeface="Roboto Mono"/>
                <a:cs typeface="Roboto Mono"/>
                <a:sym typeface="Roboto Mono"/>
              </a:rPr>
              <a:t>	height ‘66%’</a:t>
            </a:r>
            <a:endParaRPr>
              <a:solidFill>
                <a:srgbClr val="F0F3F3"/>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
                <a:solidFill>
                  <a:srgbClr val="F0F3F3"/>
                </a:solidFill>
                <a:latin typeface="Roboto Mono"/>
                <a:ea typeface="Roboto Mono"/>
                <a:cs typeface="Roboto Mono"/>
                <a:sym typeface="Roboto Mono"/>
              </a:rPr>
              <a:t>}</a:t>
            </a:r>
            <a:endParaRPr>
              <a:solidFill>
                <a:srgbClr val="F0F3F3"/>
              </a:solidFill>
            </a:endParaRPr>
          </a:p>
        </p:txBody>
      </p:sp>
      <p:sp>
        <p:nvSpPr>
          <p:cNvPr id="792" name="Google Shape;792;p89"/>
          <p:cNvSpPr txBox="1"/>
          <p:nvPr/>
        </p:nvSpPr>
        <p:spPr>
          <a:xfrm>
            <a:off x="381000" y="1298375"/>
            <a:ext cx="30000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FIXED DIMENSIONS</a:t>
            </a:r>
            <a:endParaRPr sz="1200" b="1">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54"/>
          <p:cNvSpPr txBox="1">
            <a:spLocks noGrp="1"/>
          </p:cNvSpPr>
          <p:nvPr>
            <p:ph type="title"/>
          </p:nvPr>
        </p:nvSpPr>
        <p:spPr>
          <a:xfrm>
            <a:off x="6406738" y="721950"/>
            <a:ext cx="2239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Join Our Slack</a:t>
            </a:r>
            <a:endParaRPr sz="1800" dirty="0"/>
          </a:p>
        </p:txBody>
      </p:sp>
      <p:sp>
        <p:nvSpPr>
          <p:cNvPr id="217" name="Google Shape;217;p54"/>
          <p:cNvSpPr txBox="1">
            <a:spLocks noGrp="1"/>
          </p:cNvSpPr>
          <p:nvPr>
            <p:ph type="subTitle" idx="1"/>
          </p:nvPr>
        </p:nvSpPr>
        <p:spPr>
          <a:xfrm>
            <a:off x="6406738" y="2291850"/>
            <a:ext cx="2239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Invitation: </a:t>
            </a:r>
            <a:r>
              <a:rPr lang="en" u="sng" dirty="0">
                <a:solidFill>
                  <a:schemeClr val="hlink"/>
                </a:solidFill>
                <a:hlinkClick r:id="rId3"/>
              </a:rPr>
              <a:t>https://</a:t>
            </a:r>
            <a:r>
              <a:rPr lang="en" u="sng" dirty="0" err="1">
                <a:solidFill>
                  <a:schemeClr val="hlink"/>
                </a:solidFill>
              </a:rPr>
              <a:t>slack.link</a:t>
            </a:r>
            <a:r>
              <a:rPr lang="en" u="sng" dirty="0">
                <a:solidFill>
                  <a:schemeClr val="hlink"/>
                </a:solidFill>
              </a:rPr>
              <a:t>-invitation</a:t>
            </a:r>
            <a:endParaRPr dirty="0"/>
          </a:p>
        </p:txBody>
      </p:sp>
      <p:sp>
        <p:nvSpPr>
          <p:cNvPr id="218" name="Google Shape;218;p54"/>
          <p:cNvSpPr txBox="1"/>
          <p:nvPr/>
        </p:nvSpPr>
        <p:spPr>
          <a:xfrm>
            <a:off x="734863" y="4456450"/>
            <a:ext cx="3337800" cy="22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rgbClr val="666666"/>
                </a:solidFill>
                <a:latin typeface="Roboto"/>
                <a:ea typeface="Roboto"/>
                <a:cs typeface="Roboto"/>
                <a:sym typeface="Roboto"/>
              </a:rPr>
              <a:t>s</a:t>
            </a:r>
            <a:r>
              <a:rPr lang="en" sz="1000" dirty="0" err="1">
                <a:solidFill>
                  <a:srgbClr val="666666"/>
                </a:solidFill>
                <a:latin typeface="Roboto"/>
                <a:ea typeface="Roboto"/>
                <a:cs typeface="Roboto"/>
                <a:sym typeface="Roboto"/>
              </a:rPr>
              <a:t>lack.link</a:t>
            </a:r>
            <a:endParaRPr sz="1000" dirty="0">
              <a:solidFill>
                <a:srgbClr val="666666"/>
              </a:solidFill>
              <a:latin typeface="Roboto"/>
              <a:ea typeface="Roboto"/>
              <a:cs typeface="Roboto"/>
              <a:sym typeface="Roboto"/>
            </a:endParaRPr>
          </a:p>
        </p:txBody>
      </p:sp>
      <p:pic>
        <p:nvPicPr>
          <p:cNvPr id="219" name="Google Shape;219;p54"/>
          <p:cNvPicPr preferRelativeResize="0"/>
          <p:nvPr/>
        </p:nvPicPr>
        <p:blipFill>
          <a:blip r:embed="rId4">
            <a:alphaModFix/>
          </a:blip>
          <a:stretch>
            <a:fillRect/>
          </a:stretch>
        </p:blipFill>
        <p:spPr>
          <a:xfrm>
            <a:off x="494063" y="4427450"/>
            <a:ext cx="284100" cy="284100"/>
          </a:xfrm>
          <a:prstGeom prst="rect">
            <a:avLst/>
          </a:prstGeom>
          <a:noFill/>
          <a:ln>
            <a:noFill/>
          </a:ln>
        </p:spPr>
      </p:pic>
      <p:pic>
        <p:nvPicPr>
          <p:cNvPr id="220" name="Google Shape;220;p54"/>
          <p:cNvPicPr preferRelativeResize="0"/>
          <p:nvPr/>
        </p:nvPicPr>
        <p:blipFill rotWithShape="1">
          <a:blip r:embed="rId5">
            <a:alphaModFix/>
          </a:blip>
          <a:srcRect l="6498"/>
          <a:stretch/>
        </p:blipFill>
        <p:spPr>
          <a:xfrm>
            <a:off x="494075" y="370100"/>
            <a:ext cx="5399802" cy="39345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90"/>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Sizing</a:t>
            </a:r>
            <a:endParaRPr>
              <a:latin typeface="Roboto Medium"/>
              <a:ea typeface="Roboto Medium"/>
              <a:cs typeface="Roboto Medium"/>
              <a:sym typeface="Roboto Medium"/>
            </a:endParaRPr>
          </a:p>
        </p:txBody>
      </p:sp>
      <p:sp>
        <p:nvSpPr>
          <p:cNvPr id="798" name="Google Shape;798;p90"/>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99" name="Google Shape;799;p90"/>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Size Matters</a:t>
            </a:r>
            <a:endParaRPr sz="1800" b="1">
              <a:solidFill>
                <a:srgbClr val="DFE0E2"/>
              </a:solidFill>
            </a:endParaRPr>
          </a:p>
        </p:txBody>
      </p:sp>
      <p:sp>
        <p:nvSpPr>
          <p:cNvPr id="800" name="Google Shape;800;p90"/>
          <p:cNvSpPr txBox="1"/>
          <p:nvPr/>
        </p:nvSpPr>
        <p:spPr>
          <a:xfrm>
            <a:off x="457200" y="2134475"/>
            <a:ext cx="3256200" cy="14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chemeClr val="dk1"/>
                </a:solidFill>
                <a:latin typeface="Roboto"/>
                <a:ea typeface="Roboto"/>
                <a:cs typeface="Roboto"/>
                <a:sym typeface="Roboto"/>
              </a:rPr>
              <a:t>No units, just numbers and percentages</a:t>
            </a:r>
            <a:endParaRPr sz="2400">
              <a:solidFill>
                <a:schemeClr val="dk1"/>
              </a:solidFill>
              <a:latin typeface="Roboto"/>
              <a:ea typeface="Roboto"/>
              <a:cs typeface="Roboto"/>
              <a:sym typeface="Roboto"/>
            </a:endParaRPr>
          </a:p>
          <a:p>
            <a:pPr marL="0" lvl="0" indent="0" algn="l" rtl="0">
              <a:lnSpc>
                <a:spcPct val="115000"/>
              </a:lnSpc>
              <a:spcBef>
                <a:spcPts val="1600"/>
              </a:spcBef>
              <a:spcAft>
                <a:spcPts val="1600"/>
              </a:spcAft>
              <a:buNone/>
            </a:pPr>
            <a:r>
              <a:rPr lang="en" i="1">
                <a:solidFill>
                  <a:schemeClr val="dk1"/>
                </a:solidFill>
                <a:latin typeface="Roboto"/>
                <a:ea typeface="Roboto"/>
                <a:cs typeface="Roboto"/>
                <a:sym typeface="Roboto"/>
              </a:rPr>
              <a:t>The default unit is pixels (px)</a:t>
            </a:r>
            <a:endParaRPr i="1">
              <a:solidFill>
                <a:schemeClr val="dk1"/>
              </a:solidFill>
              <a:latin typeface="Roboto"/>
              <a:ea typeface="Roboto"/>
              <a:cs typeface="Roboto"/>
              <a:sym typeface="Roboto"/>
            </a:endParaRPr>
          </a:p>
        </p:txBody>
      </p:sp>
      <p:sp>
        <p:nvSpPr>
          <p:cNvPr id="801" name="Google Shape;801;p90"/>
          <p:cNvSpPr/>
          <p:nvPr/>
        </p:nvSpPr>
        <p:spPr>
          <a:xfrm>
            <a:off x="4572000" y="2134475"/>
            <a:ext cx="3256200" cy="2370300"/>
          </a:xfrm>
          <a:prstGeom prst="snip1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accent5"/>
                </a:solidFill>
                <a:latin typeface="Roboto Mono"/>
                <a:ea typeface="Roboto Mono"/>
                <a:cs typeface="Roboto Mono"/>
                <a:sym typeface="Roboto Mono"/>
              </a:rPr>
              <a:t>container1</a:t>
            </a:r>
            <a:r>
              <a:rPr lang="en">
                <a:solidFill>
                  <a:srgbClr val="DFE0E2"/>
                </a:solidFill>
                <a:latin typeface="Roboto Mono"/>
                <a:ea typeface="Roboto Mono"/>
                <a:cs typeface="Roboto Mono"/>
                <a:sym typeface="Roboto Mono"/>
              </a:rPr>
              <a:t>: {</a:t>
            </a:r>
            <a:endParaRPr>
              <a:solidFill>
                <a:srgbClr val="DFE0E2"/>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
                <a:solidFill>
                  <a:srgbClr val="DFE0E2"/>
                </a:solidFill>
                <a:latin typeface="Roboto Mono"/>
                <a:ea typeface="Roboto Mono"/>
                <a:cs typeface="Roboto Mono"/>
                <a:sym typeface="Roboto Mono"/>
              </a:rPr>
              <a:t>	width: 100,</a:t>
            </a:r>
            <a:endParaRPr>
              <a:solidFill>
                <a:srgbClr val="DFE0E2"/>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
                <a:solidFill>
                  <a:srgbClr val="DFE0E2"/>
                </a:solidFill>
                <a:latin typeface="Roboto Mono"/>
                <a:ea typeface="Roboto Mono"/>
                <a:cs typeface="Roboto Mono"/>
                <a:sym typeface="Roboto Mono"/>
              </a:rPr>
              <a:t>	height 100</a:t>
            </a:r>
            <a:endParaRPr>
              <a:solidFill>
                <a:srgbClr val="DFE0E2"/>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
                <a:solidFill>
                  <a:srgbClr val="DFE0E2"/>
                </a:solidFill>
                <a:latin typeface="Roboto Mono"/>
                <a:ea typeface="Roboto Mono"/>
                <a:cs typeface="Roboto Mono"/>
                <a:sym typeface="Roboto Mono"/>
              </a:rPr>
              <a:t>},</a:t>
            </a:r>
            <a:endParaRPr>
              <a:solidFill>
                <a:srgbClr val="DFE0E2"/>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
                <a:solidFill>
                  <a:schemeClr val="accent4"/>
                </a:solidFill>
                <a:latin typeface="Roboto Mono"/>
                <a:ea typeface="Roboto Mono"/>
                <a:cs typeface="Roboto Mono"/>
                <a:sym typeface="Roboto Mono"/>
              </a:rPr>
              <a:t>container2</a:t>
            </a:r>
            <a:r>
              <a:rPr lang="en">
                <a:solidFill>
                  <a:srgbClr val="DFE0E2"/>
                </a:solidFill>
                <a:latin typeface="Roboto Mono"/>
                <a:ea typeface="Roboto Mono"/>
                <a:cs typeface="Roboto Mono"/>
                <a:sym typeface="Roboto Mono"/>
              </a:rPr>
              <a:t>: {</a:t>
            </a:r>
            <a:endParaRPr>
              <a:solidFill>
                <a:srgbClr val="DFE0E2"/>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
                <a:solidFill>
                  <a:srgbClr val="DFE0E2"/>
                </a:solidFill>
                <a:latin typeface="Roboto Mono"/>
                <a:ea typeface="Roboto Mono"/>
                <a:cs typeface="Roboto Mono"/>
                <a:sym typeface="Roboto Mono"/>
              </a:rPr>
              <a:t>	width: ‘100%’,</a:t>
            </a:r>
            <a:endParaRPr>
              <a:solidFill>
                <a:srgbClr val="DFE0E2"/>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
                <a:solidFill>
                  <a:srgbClr val="DFE0E2"/>
                </a:solidFill>
                <a:latin typeface="Roboto Mono"/>
                <a:ea typeface="Roboto Mono"/>
                <a:cs typeface="Roboto Mono"/>
                <a:sym typeface="Roboto Mono"/>
              </a:rPr>
              <a:t>	height ‘66%’</a:t>
            </a:r>
            <a:endParaRPr>
              <a:solidFill>
                <a:srgbClr val="DFE0E2"/>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
                <a:solidFill>
                  <a:srgbClr val="DFE0E2"/>
                </a:solidFill>
                <a:latin typeface="Roboto Mono"/>
                <a:ea typeface="Roboto Mono"/>
                <a:cs typeface="Roboto Mono"/>
                <a:sym typeface="Roboto Mono"/>
              </a:rPr>
              <a:t>}</a:t>
            </a:r>
            <a:endParaRPr/>
          </a:p>
        </p:txBody>
      </p:sp>
      <p:sp>
        <p:nvSpPr>
          <p:cNvPr id="802" name="Google Shape;802;p90"/>
          <p:cNvSpPr txBox="1"/>
          <p:nvPr/>
        </p:nvSpPr>
        <p:spPr>
          <a:xfrm>
            <a:off x="381000" y="1298375"/>
            <a:ext cx="30000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FIXED DIMENSIONS</a:t>
            </a:r>
            <a:endParaRPr sz="1200" b="1">
              <a:latin typeface="Roboto"/>
              <a:ea typeface="Roboto"/>
              <a:cs typeface="Roboto"/>
              <a:sym typeface="Roboto"/>
            </a:endParaRPr>
          </a:p>
        </p:txBody>
      </p:sp>
      <p:sp>
        <p:nvSpPr>
          <p:cNvPr id="803" name="Google Shape;803;p90"/>
          <p:cNvSpPr/>
          <p:nvPr/>
        </p:nvSpPr>
        <p:spPr>
          <a:xfrm>
            <a:off x="457200" y="3964200"/>
            <a:ext cx="1552500" cy="877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90"/>
          <p:cNvSpPr/>
          <p:nvPr/>
        </p:nvSpPr>
        <p:spPr>
          <a:xfrm>
            <a:off x="457200" y="3964200"/>
            <a:ext cx="591900" cy="572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90"/>
          <p:cNvSpPr txBox="1"/>
          <p:nvPr/>
        </p:nvSpPr>
        <p:spPr>
          <a:xfrm>
            <a:off x="457210" y="3557371"/>
            <a:ext cx="1487100" cy="5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1"/>
                </a:solidFill>
                <a:latin typeface="Roboto"/>
                <a:ea typeface="Roboto"/>
                <a:cs typeface="Roboto"/>
                <a:sym typeface="Roboto"/>
              </a:rPr>
              <a:t>container1</a:t>
            </a:r>
            <a:endParaRPr sz="1200">
              <a:solidFill>
                <a:schemeClr val="accent1"/>
              </a:solidFill>
              <a:latin typeface="Roboto"/>
              <a:ea typeface="Roboto"/>
              <a:cs typeface="Roboto"/>
              <a:sym typeface="Roboto"/>
            </a:endParaRPr>
          </a:p>
        </p:txBody>
      </p:sp>
      <p:sp>
        <p:nvSpPr>
          <p:cNvPr id="806" name="Google Shape;806;p90"/>
          <p:cNvSpPr/>
          <p:nvPr/>
        </p:nvSpPr>
        <p:spPr>
          <a:xfrm>
            <a:off x="2514600" y="3964213"/>
            <a:ext cx="1552500" cy="877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90"/>
          <p:cNvSpPr/>
          <p:nvPr/>
        </p:nvSpPr>
        <p:spPr>
          <a:xfrm>
            <a:off x="2514600" y="3964225"/>
            <a:ext cx="1552500" cy="5676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808" name="Google Shape;808;p90"/>
          <p:cNvSpPr txBox="1"/>
          <p:nvPr/>
        </p:nvSpPr>
        <p:spPr>
          <a:xfrm>
            <a:off x="2514610" y="3557383"/>
            <a:ext cx="1487100" cy="5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4"/>
                </a:solidFill>
                <a:latin typeface="Roboto"/>
                <a:ea typeface="Roboto"/>
                <a:cs typeface="Roboto"/>
                <a:sym typeface="Roboto"/>
              </a:rPr>
              <a:t>container2</a:t>
            </a:r>
            <a:endParaRPr sz="1200">
              <a:solidFill>
                <a:schemeClr val="accent4"/>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91"/>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Sizing</a:t>
            </a:r>
            <a:endParaRPr>
              <a:latin typeface="Roboto Medium"/>
              <a:ea typeface="Roboto Medium"/>
              <a:cs typeface="Roboto Medium"/>
              <a:sym typeface="Roboto Medium"/>
            </a:endParaRPr>
          </a:p>
        </p:txBody>
      </p:sp>
      <p:sp>
        <p:nvSpPr>
          <p:cNvPr id="814" name="Google Shape;814;p91"/>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5" name="Google Shape;815;p91"/>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Size Matters</a:t>
            </a:r>
            <a:endParaRPr sz="1800" b="1">
              <a:solidFill>
                <a:srgbClr val="DFE0E2"/>
              </a:solidFill>
            </a:endParaRPr>
          </a:p>
        </p:txBody>
      </p:sp>
      <p:sp>
        <p:nvSpPr>
          <p:cNvPr id="816" name="Google Shape;816;p91"/>
          <p:cNvSpPr/>
          <p:nvPr/>
        </p:nvSpPr>
        <p:spPr>
          <a:xfrm>
            <a:off x="381000" y="2517100"/>
            <a:ext cx="5639400" cy="572700"/>
          </a:xfrm>
          <a:prstGeom prst="snip1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0F3F3"/>
                </a:solidFill>
                <a:latin typeface="Roboto Mono"/>
                <a:ea typeface="Roboto Mono"/>
                <a:cs typeface="Roboto Mono"/>
                <a:sym typeface="Roboto Mono"/>
              </a:rPr>
              <a:t>var { </a:t>
            </a:r>
            <a:r>
              <a:rPr lang="en">
                <a:solidFill>
                  <a:srgbClr val="FF52B5"/>
                </a:solidFill>
                <a:latin typeface="Roboto Mono"/>
                <a:ea typeface="Roboto Mono"/>
                <a:cs typeface="Roboto Mono"/>
                <a:sym typeface="Roboto Mono"/>
              </a:rPr>
              <a:t>height</a:t>
            </a:r>
            <a:r>
              <a:rPr lang="en">
                <a:solidFill>
                  <a:srgbClr val="F0F3F3"/>
                </a:solidFill>
                <a:latin typeface="Roboto Mono"/>
                <a:ea typeface="Roboto Mono"/>
                <a:cs typeface="Roboto Mono"/>
                <a:sym typeface="Roboto Mono"/>
              </a:rPr>
              <a:t>, </a:t>
            </a:r>
            <a:r>
              <a:rPr lang="en">
                <a:solidFill>
                  <a:srgbClr val="FF52B5"/>
                </a:solidFill>
                <a:latin typeface="Roboto Mono"/>
                <a:ea typeface="Roboto Mono"/>
                <a:cs typeface="Roboto Mono"/>
                <a:sym typeface="Roboto Mono"/>
              </a:rPr>
              <a:t>width</a:t>
            </a:r>
            <a:r>
              <a:rPr lang="en">
                <a:solidFill>
                  <a:srgbClr val="4DD0E1"/>
                </a:solidFill>
                <a:latin typeface="Roboto Mono"/>
                <a:ea typeface="Roboto Mono"/>
                <a:cs typeface="Roboto Mono"/>
                <a:sym typeface="Roboto Mono"/>
              </a:rPr>
              <a:t> </a:t>
            </a:r>
            <a:r>
              <a:rPr lang="en">
                <a:solidFill>
                  <a:srgbClr val="F0F3F3"/>
                </a:solidFill>
                <a:latin typeface="Roboto Mono"/>
                <a:ea typeface="Roboto Mono"/>
                <a:cs typeface="Roboto Mono"/>
                <a:sym typeface="Roboto Mono"/>
              </a:rPr>
              <a:t>} = </a:t>
            </a:r>
            <a:r>
              <a:rPr lang="en">
                <a:solidFill>
                  <a:srgbClr val="4DD0E1"/>
                </a:solidFill>
                <a:latin typeface="Roboto Mono"/>
                <a:ea typeface="Roboto Mono"/>
                <a:cs typeface="Roboto Mono"/>
                <a:sym typeface="Roboto Mono"/>
              </a:rPr>
              <a:t>Dimensions</a:t>
            </a:r>
            <a:r>
              <a:rPr lang="en">
                <a:solidFill>
                  <a:srgbClr val="F0F3F3"/>
                </a:solidFill>
                <a:latin typeface="Roboto Mono"/>
                <a:ea typeface="Roboto Mono"/>
                <a:cs typeface="Roboto Mono"/>
                <a:sym typeface="Roboto Mono"/>
              </a:rPr>
              <a:t>.</a:t>
            </a:r>
            <a:r>
              <a:rPr lang="en">
                <a:solidFill>
                  <a:schemeClr val="accent6"/>
                </a:solidFill>
                <a:latin typeface="Roboto Mono"/>
                <a:ea typeface="Roboto Mono"/>
                <a:cs typeface="Roboto Mono"/>
                <a:sym typeface="Roboto Mono"/>
              </a:rPr>
              <a:t>get</a:t>
            </a:r>
            <a:r>
              <a:rPr lang="en">
                <a:solidFill>
                  <a:srgbClr val="F0F3F3"/>
                </a:solidFill>
                <a:latin typeface="Roboto Mono"/>
                <a:ea typeface="Roboto Mono"/>
                <a:cs typeface="Roboto Mono"/>
                <a:sym typeface="Roboto Mono"/>
              </a:rPr>
              <a:t>(</a:t>
            </a:r>
            <a:r>
              <a:rPr lang="en">
                <a:solidFill>
                  <a:schemeClr val="accent4"/>
                </a:solidFill>
                <a:latin typeface="Roboto Mono"/>
                <a:ea typeface="Roboto Mono"/>
                <a:cs typeface="Roboto Mono"/>
                <a:sym typeface="Roboto Mono"/>
              </a:rPr>
              <a:t>'window'</a:t>
            </a:r>
            <a:r>
              <a:rPr lang="en">
                <a:solidFill>
                  <a:srgbClr val="F0F3F3"/>
                </a:solidFill>
                <a:latin typeface="Roboto Mono"/>
                <a:ea typeface="Roboto Mono"/>
                <a:cs typeface="Roboto Mono"/>
                <a:sym typeface="Roboto Mono"/>
              </a:rPr>
              <a:t>);</a:t>
            </a:r>
            <a:endParaRPr>
              <a:solidFill>
                <a:srgbClr val="F0F3F3"/>
              </a:solidFill>
              <a:latin typeface="Roboto Mono"/>
              <a:ea typeface="Roboto Mono"/>
              <a:cs typeface="Roboto Mono"/>
              <a:sym typeface="Roboto Mono"/>
            </a:endParaRPr>
          </a:p>
        </p:txBody>
      </p:sp>
      <p:sp>
        <p:nvSpPr>
          <p:cNvPr id="817" name="Google Shape;817;p91"/>
          <p:cNvSpPr txBox="1"/>
          <p:nvPr/>
        </p:nvSpPr>
        <p:spPr>
          <a:xfrm>
            <a:off x="381000" y="1298375"/>
            <a:ext cx="30000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FIXED DIMENSIONS</a:t>
            </a:r>
            <a:endParaRPr sz="1200" b="1">
              <a:latin typeface="Roboto"/>
              <a:ea typeface="Roboto"/>
              <a:cs typeface="Roboto"/>
              <a:sym typeface="Roboto"/>
            </a:endParaRPr>
          </a:p>
        </p:txBody>
      </p:sp>
      <p:sp>
        <p:nvSpPr>
          <p:cNvPr id="818" name="Google Shape;818;p91"/>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a:t>
            </a:r>
            <a:endParaRPr sz="1300" b="1">
              <a:solidFill>
                <a:srgbClr val="F0F3F3"/>
              </a:solidFill>
              <a:latin typeface="Roboto"/>
              <a:ea typeface="Roboto"/>
              <a:cs typeface="Roboto"/>
              <a:sym typeface="Roboto"/>
            </a:endParaRPr>
          </a:p>
        </p:txBody>
      </p:sp>
      <p:sp>
        <p:nvSpPr>
          <p:cNvPr id="819" name="Google Shape;819;p91"/>
          <p:cNvSpPr txBox="1"/>
          <p:nvPr/>
        </p:nvSpPr>
        <p:spPr>
          <a:xfrm>
            <a:off x="381000" y="1863475"/>
            <a:ext cx="83439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400">
                <a:solidFill>
                  <a:schemeClr val="dk1"/>
                </a:solidFill>
                <a:latin typeface="Roboto"/>
                <a:ea typeface="Roboto"/>
                <a:cs typeface="Roboto"/>
                <a:sym typeface="Roboto"/>
              </a:rPr>
              <a:t>You can define sizing based on the screen size.</a:t>
            </a:r>
            <a:endParaRPr i="1">
              <a:solidFill>
                <a:schemeClr val="dk1"/>
              </a:solidFill>
              <a:latin typeface="Roboto"/>
              <a:ea typeface="Roboto"/>
              <a:cs typeface="Roboto"/>
              <a:sym typeface="Roboto"/>
            </a:endParaRPr>
          </a:p>
        </p:txBody>
      </p:sp>
      <p:sp>
        <p:nvSpPr>
          <p:cNvPr id="820" name="Google Shape;820;p91"/>
          <p:cNvSpPr/>
          <p:nvPr/>
        </p:nvSpPr>
        <p:spPr>
          <a:xfrm>
            <a:off x="342900" y="3255650"/>
            <a:ext cx="3801900" cy="1118400"/>
          </a:xfrm>
          <a:prstGeom prst="snip1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accent1"/>
                </a:solidFill>
                <a:latin typeface="Roboto Mono"/>
                <a:ea typeface="Roboto Mono"/>
                <a:cs typeface="Roboto Mono"/>
                <a:sym typeface="Roboto Mono"/>
              </a:rPr>
              <a:t>container</a:t>
            </a:r>
            <a:r>
              <a:rPr lang="en">
                <a:solidFill>
                  <a:srgbClr val="F0F3F3"/>
                </a:solidFill>
                <a:latin typeface="Roboto Mono"/>
                <a:ea typeface="Roboto Mono"/>
                <a:cs typeface="Roboto Mono"/>
                <a:sym typeface="Roboto Mono"/>
              </a:rPr>
              <a:t>: {</a:t>
            </a:r>
            <a:endParaRPr>
              <a:solidFill>
                <a:srgbClr val="F0F3F3"/>
              </a:solidFill>
              <a:latin typeface="Roboto Mono"/>
              <a:ea typeface="Roboto Mono"/>
              <a:cs typeface="Roboto Mono"/>
              <a:sym typeface="Roboto Mono"/>
            </a:endParaRPr>
          </a:p>
          <a:p>
            <a:pPr marL="457200" lvl="0" indent="0" algn="l" rtl="0">
              <a:lnSpc>
                <a:spcPct val="115000"/>
              </a:lnSpc>
              <a:spcBef>
                <a:spcPts val="0"/>
              </a:spcBef>
              <a:spcAft>
                <a:spcPts val="0"/>
              </a:spcAft>
              <a:buNone/>
            </a:pPr>
            <a:r>
              <a:rPr lang="en">
                <a:solidFill>
                  <a:schemeClr val="accent6"/>
                </a:solidFill>
                <a:latin typeface="Roboto Mono"/>
                <a:ea typeface="Roboto Mono"/>
                <a:cs typeface="Roboto Mono"/>
                <a:sym typeface="Roboto Mono"/>
              </a:rPr>
              <a:t>width</a:t>
            </a:r>
            <a:r>
              <a:rPr lang="en">
                <a:solidFill>
                  <a:srgbClr val="F0F3F3"/>
                </a:solidFill>
                <a:latin typeface="Roboto Mono"/>
                <a:ea typeface="Roboto Mono"/>
                <a:cs typeface="Roboto Mono"/>
                <a:sym typeface="Roboto Mono"/>
              </a:rPr>
              <a:t>: </a:t>
            </a:r>
            <a:r>
              <a:rPr lang="en">
                <a:solidFill>
                  <a:srgbClr val="FF52B5"/>
                </a:solidFill>
                <a:latin typeface="Roboto Mono"/>
                <a:ea typeface="Roboto Mono"/>
                <a:cs typeface="Roboto Mono"/>
                <a:sym typeface="Roboto Mono"/>
              </a:rPr>
              <a:t>width</a:t>
            </a:r>
            <a:r>
              <a:rPr lang="en">
                <a:solidFill>
                  <a:srgbClr val="F0F3F3"/>
                </a:solidFill>
                <a:latin typeface="Roboto Mono"/>
                <a:ea typeface="Roboto Mono"/>
                <a:cs typeface="Roboto Mono"/>
                <a:sym typeface="Roboto Mono"/>
              </a:rPr>
              <a:t> * 0.5</a:t>
            </a:r>
            <a:endParaRPr>
              <a:solidFill>
                <a:srgbClr val="F0F3F3"/>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
                <a:solidFill>
                  <a:srgbClr val="F0F3F3"/>
                </a:solidFill>
                <a:latin typeface="Roboto Mono"/>
                <a:ea typeface="Roboto Mono"/>
                <a:cs typeface="Roboto Mono"/>
                <a:sym typeface="Roboto Mono"/>
              </a:rPr>
              <a:t>}</a:t>
            </a:r>
            <a:endParaRPr>
              <a:solidFill>
                <a:srgbClr val="F0F3F3"/>
              </a:solidFill>
              <a:latin typeface="Roboto Mono"/>
              <a:ea typeface="Roboto Mono"/>
              <a:cs typeface="Roboto Mono"/>
              <a:sym typeface="Roboto Mon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92"/>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92"/>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Spacing</a:t>
            </a:r>
            <a:endParaRPr>
              <a:latin typeface="Roboto Medium"/>
              <a:ea typeface="Roboto Medium"/>
              <a:cs typeface="Roboto Medium"/>
              <a:sym typeface="Roboto Medium"/>
            </a:endParaRPr>
          </a:p>
        </p:txBody>
      </p:sp>
      <p:sp>
        <p:nvSpPr>
          <p:cNvPr id="827" name="Google Shape;827;p92"/>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Give Components Breathing Room</a:t>
            </a:r>
            <a:endParaRPr sz="1800" b="1">
              <a:solidFill>
                <a:srgbClr val="DFE0E2"/>
              </a:solidFill>
            </a:endParaRPr>
          </a:p>
        </p:txBody>
      </p:sp>
      <p:sp>
        <p:nvSpPr>
          <p:cNvPr id="828" name="Google Shape;828;p92"/>
          <p:cNvSpPr txBox="1"/>
          <p:nvPr/>
        </p:nvSpPr>
        <p:spPr>
          <a:xfrm>
            <a:off x="457200" y="2134475"/>
            <a:ext cx="3256200" cy="14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dk1"/>
                </a:solidFill>
                <a:latin typeface="Roboto"/>
                <a:ea typeface="Roboto"/>
                <a:cs typeface="Roboto"/>
                <a:sym typeface="Roboto"/>
              </a:rPr>
              <a:t>By default, every component only takes up either as much space it needs or the set width and height.</a:t>
            </a:r>
            <a:endParaRPr sz="1800">
              <a:solidFill>
                <a:schemeClr val="dk1"/>
              </a:solidFill>
              <a:latin typeface="Roboto"/>
              <a:ea typeface="Roboto"/>
              <a:cs typeface="Roboto"/>
              <a:sym typeface="Roboto"/>
            </a:endParaRPr>
          </a:p>
        </p:txBody>
      </p:sp>
      <p:sp>
        <p:nvSpPr>
          <p:cNvPr id="829" name="Google Shape;829;p92"/>
          <p:cNvSpPr/>
          <p:nvPr/>
        </p:nvSpPr>
        <p:spPr>
          <a:xfrm>
            <a:off x="5800500" y="2838075"/>
            <a:ext cx="1020600" cy="477000"/>
          </a:xfrm>
          <a:prstGeom prst="rect">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0F3F3"/>
                </a:solidFill>
                <a:latin typeface="Roboto"/>
                <a:ea typeface="Roboto"/>
                <a:cs typeface="Roboto"/>
                <a:sym typeface="Roboto"/>
              </a:rPr>
              <a:t>content</a:t>
            </a:r>
            <a:endParaRPr>
              <a:solidFill>
                <a:srgbClr val="F0F3F3"/>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93"/>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93"/>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Spacing</a:t>
            </a:r>
            <a:endParaRPr>
              <a:latin typeface="Roboto Medium"/>
              <a:ea typeface="Roboto Medium"/>
              <a:cs typeface="Roboto Medium"/>
              <a:sym typeface="Roboto Medium"/>
            </a:endParaRPr>
          </a:p>
        </p:txBody>
      </p:sp>
      <p:sp>
        <p:nvSpPr>
          <p:cNvPr id="836" name="Google Shape;836;p93"/>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Give Components Breathing Room</a:t>
            </a:r>
            <a:endParaRPr sz="1800" b="1">
              <a:solidFill>
                <a:srgbClr val="DFE0E2"/>
              </a:solidFill>
            </a:endParaRPr>
          </a:p>
        </p:txBody>
      </p:sp>
      <p:sp>
        <p:nvSpPr>
          <p:cNvPr id="837" name="Google Shape;837;p93"/>
          <p:cNvSpPr txBox="1"/>
          <p:nvPr/>
        </p:nvSpPr>
        <p:spPr>
          <a:xfrm>
            <a:off x="457200" y="2134475"/>
            <a:ext cx="3256200" cy="14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But to help content </a:t>
            </a:r>
            <a:r>
              <a:rPr lang="en" sz="1800" i="1">
                <a:solidFill>
                  <a:schemeClr val="dk1"/>
                </a:solidFill>
                <a:latin typeface="Roboto"/>
                <a:ea typeface="Roboto"/>
                <a:cs typeface="Roboto"/>
                <a:sym typeface="Roboto"/>
              </a:rPr>
              <a:t>breathe</a:t>
            </a:r>
            <a:r>
              <a:rPr lang="en" sz="1800">
                <a:solidFill>
                  <a:schemeClr val="dk1"/>
                </a:solidFill>
                <a:latin typeface="Roboto"/>
                <a:ea typeface="Roboto"/>
                <a:cs typeface="Roboto"/>
                <a:sym typeface="Roboto"/>
              </a:rPr>
              <a:t>, we can add: </a:t>
            </a:r>
            <a:endParaRPr sz="1800">
              <a:solidFill>
                <a:schemeClr val="dk1"/>
              </a:solidFill>
              <a:latin typeface="Roboto"/>
              <a:ea typeface="Roboto"/>
              <a:cs typeface="Roboto"/>
              <a:sym typeface="Roboto"/>
            </a:endParaRPr>
          </a:p>
          <a:p>
            <a:pPr marL="0" lvl="0" indent="0" algn="l" rtl="0">
              <a:lnSpc>
                <a:spcPct val="115000"/>
              </a:lnSpc>
              <a:spcBef>
                <a:spcPts val="1600"/>
              </a:spcBef>
              <a:spcAft>
                <a:spcPts val="1600"/>
              </a:spcAft>
              <a:buNone/>
            </a:pPr>
            <a:r>
              <a:rPr lang="en" sz="2400">
                <a:solidFill>
                  <a:schemeClr val="dk1"/>
                </a:solidFill>
                <a:latin typeface="Roboto"/>
                <a:ea typeface="Roboto"/>
                <a:cs typeface="Roboto"/>
                <a:sym typeface="Roboto"/>
              </a:rPr>
              <a:t>padding</a:t>
            </a:r>
            <a:endParaRPr sz="2400">
              <a:solidFill>
                <a:schemeClr val="dk1"/>
              </a:solidFill>
              <a:latin typeface="Roboto"/>
              <a:ea typeface="Roboto"/>
              <a:cs typeface="Roboto"/>
              <a:sym typeface="Roboto"/>
            </a:endParaRPr>
          </a:p>
        </p:txBody>
      </p:sp>
      <p:grpSp>
        <p:nvGrpSpPr>
          <p:cNvPr id="838" name="Google Shape;838;p93"/>
          <p:cNvGrpSpPr/>
          <p:nvPr/>
        </p:nvGrpSpPr>
        <p:grpSpPr>
          <a:xfrm>
            <a:off x="5255550" y="2492625"/>
            <a:ext cx="2110500" cy="1170750"/>
            <a:chOff x="5284650" y="2261975"/>
            <a:chExt cx="2110500" cy="1170750"/>
          </a:xfrm>
        </p:grpSpPr>
        <p:sp>
          <p:nvSpPr>
            <p:cNvPr id="839" name="Google Shape;839;p93"/>
            <p:cNvSpPr/>
            <p:nvPr/>
          </p:nvSpPr>
          <p:spPr>
            <a:xfrm>
              <a:off x="5284650" y="2261975"/>
              <a:ext cx="2110500" cy="1167900"/>
            </a:xfrm>
            <a:prstGeom prst="rect">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93"/>
            <p:cNvSpPr txBox="1"/>
            <p:nvPr/>
          </p:nvSpPr>
          <p:spPr>
            <a:xfrm>
              <a:off x="5913300" y="2261975"/>
              <a:ext cx="853200" cy="348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0F3F3"/>
                  </a:solidFill>
                  <a:latin typeface="Roboto"/>
                  <a:ea typeface="Roboto"/>
                  <a:cs typeface="Roboto"/>
                  <a:sym typeface="Roboto"/>
                </a:rPr>
                <a:t>padding</a:t>
              </a:r>
              <a:endParaRPr>
                <a:solidFill>
                  <a:srgbClr val="F0F3F3"/>
                </a:solidFill>
                <a:latin typeface="Roboto"/>
                <a:ea typeface="Roboto"/>
                <a:cs typeface="Roboto"/>
                <a:sym typeface="Roboto"/>
              </a:endParaRPr>
            </a:p>
          </p:txBody>
        </p:sp>
        <p:sp>
          <p:nvSpPr>
            <p:cNvPr id="841" name="Google Shape;841;p93"/>
            <p:cNvSpPr txBox="1"/>
            <p:nvPr/>
          </p:nvSpPr>
          <p:spPr>
            <a:xfrm>
              <a:off x="5913300" y="3084425"/>
              <a:ext cx="853200" cy="348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0F3F3"/>
                  </a:solidFill>
                  <a:latin typeface="Roboto"/>
                  <a:ea typeface="Roboto"/>
                  <a:cs typeface="Roboto"/>
                  <a:sym typeface="Roboto"/>
                </a:rPr>
                <a:t>padding</a:t>
              </a:r>
              <a:endParaRPr>
                <a:solidFill>
                  <a:srgbClr val="F0F3F3"/>
                </a:solidFill>
                <a:latin typeface="Roboto"/>
                <a:ea typeface="Roboto"/>
                <a:cs typeface="Roboto"/>
                <a:sym typeface="Roboto"/>
              </a:endParaRPr>
            </a:p>
          </p:txBody>
        </p:sp>
      </p:grpSp>
      <p:sp>
        <p:nvSpPr>
          <p:cNvPr id="842" name="Google Shape;842;p93"/>
          <p:cNvSpPr/>
          <p:nvPr/>
        </p:nvSpPr>
        <p:spPr>
          <a:xfrm>
            <a:off x="5800500" y="2838075"/>
            <a:ext cx="1020600" cy="477000"/>
          </a:xfrm>
          <a:prstGeom prst="rect">
            <a:avLst/>
          </a:prstGeom>
          <a:solidFill>
            <a:schemeClr val="dk1"/>
          </a:solid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0F3F3"/>
                </a:solidFill>
                <a:latin typeface="Roboto"/>
                <a:ea typeface="Roboto"/>
                <a:cs typeface="Roboto"/>
                <a:sym typeface="Roboto"/>
              </a:rPr>
              <a:t>content</a:t>
            </a:r>
            <a:endParaRPr>
              <a:solidFill>
                <a:srgbClr val="F0F3F3"/>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94"/>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94"/>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Spacing</a:t>
            </a:r>
            <a:endParaRPr>
              <a:latin typeface="Roboto Medium"/>
              <a:ea typeface="Roboto Medium"/>
              <a:cs typeface="Roboto Medium"/>
              <a:sym typeface="Roboto Medium"/>
            </a:endParaRPr>
          </a:p>
        </p:txBody>
      </p:sp>
      <p:sp>
        <p:nvSpPr>
          <p:cNvPr id="849" name="Google Shape;849;p94"/>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Give Components Breathing Room</a:t>
            </a:r>
            <a:endParaRPr sz="1800" b="1">
              <a:solidFill>
                <a:srgbClr val="DFE0E2"/>
              </a:solidFill>
            </a:endParaRPr>
          </a:p>
        </p:txBody>
      </p:sp>
      <p:sp>
        <p:nvSpPr>
          <p:cNvPr id="850" name="Google Shape;850;p94"/>
          <p:cNvSpPr txBox="1"/>
          <p:nvPr/>
        </p:nvSpPr>
        <p:spPr>
          <a:xfrm>
            <a:off x="457200" y="2134475"/>
            <a:ext cx="3256200" cy="14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DFE0E2"/>
                </a:solidFill>
                <a:latin typeface="Roboto"/>
                <a:ea typeface="Roboto"/>
                <a:cs typeface="Roboto"/>
                <a:sym typeface="Roboto"/>
              </a:rPr>
              <a:t>But to help content </a:t>
            </a:r>
            <a:r>
              <a:rPr lang="en" sz="1800" i="1">
                <a:solidFill>
                  <a:srgbClr val="DFE0E2"/>
                </a:solidFill>
                <a:latin typeface="Roboto"/>
                <a:ea typeface="Roboto"/>
                <a:cs typeface="Roboto"/>
                <a:sym typeface="Roboto"/>
              </a:rPr>
              <a:t>breathe</a:t>
            </a:r>
            <a:r>
              <a:rPr lang="en" sz="1800">
                <a:solidFill>
                  <a:srgbClr val="DFE0E2"/>
                </a:solidFill>
                <a:latin typeface="Roboto"/>
                <a:ea typeface="Roboto"/>
                <a:cs typeface="Roboto"/>
                <a:sym typeface="Roboto"/>
              </a:rPr>
              <a:t>, we can add: </a:t>
            </a:r>
            <a:endParaRPr sz="1800">
              <a:solidFill>
                <a:srgbClr val="DFE0E2"/>
              </a:solidFill>
              <a:latin typeface="Roboto"/>
              <a:ea typeface="Roboto"/>
              <a:cs typeface="Roboto"/>
              <a:sym typeface="Roboto"/>
            </a:endParaRPr>
          </a:p>
          <a:p>
            <a:pPr marL="0" lvl="0" indent="0" algn="l" rtl="0">
              <a:lnSpc>
                <a:spcPct val="115000"/>
              </a:lnSpc>
              <a:spcBef>
                <a:spcPts val="1600"/>
              </a:spcBef>
              <a:spcAft>
                <a:spcPts val="1600"/>
              </a:spcAft>
              <a:buNone/>
            </a:pPr>
            <a:r>
              <a:rPr lang="en" sz="2400">
                <a:solidFill>
                  <a:srgbClr val="DFE0E2"/>
                </a:solidFill>
                <a:latin typeface="Roboto"/>
                <a:ea typeface="Roboto"/>
                <a:cs typeface="Roboto"/>
                <a:sym typeface="Roboto"/>
              </a:rPr>
              <a:t>padding</a:t>
            </a:r>
            <a:endParaRPr sz="2400">
              <a:solidFill>
                <a:srgbClr val="DFE0E2"/>
              </a:solidFill>
              <a:latin typeface="Roboto"/>
              <a:ea typeface="Roboto"/>
              <a:cs typeface="Roboto"/>
              <a:sym typeface="Roboto"/>
            </a:endParaRPr>
          </a:p>
        </p:txBody>
      </p:sp>
      <p:grpSp>
        <p:nvGrpSpPr>
          <p:cNvPr id="851" name="Google Shape;851;p94"/>
          <p:cNvGrpSpPr/>
          <p:nvPr/>
        </p:nvGrpSpPr>
        <p:grpSpPr>
          <a:xfrm>
            <a:off x="5255550" y="2492625"/>
            <a:ext cx="2110500" cy="1170750"/>
            <a:chOff x="5284650" y="2261975"/>
            <a:chExt cx="2110500" cy="1170750"/>
          </a:xfrm>
        </p:grpSpPr>
        <p:sp>
          <p:nvSpPr>
            <p:cNvPr id="852" name="Google Shape;852;p94"/>
            <p:cNvSpPr/>
            <p:nvPr/>
          </p:nvSpPr>
          <p:spPr>
            <a:xfrm>
              <a:off x="5284650" y="2261975"/>
              <a:ext cx="2110500" cy="1167900"/>
            </a:xfrm>
            <a:prstGeom prst="rect">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94"/>
            <p:cNvSpPr txBox="1"/>
            <p:nvPr/>
          </p:nvSpPr>
          <p:spPr>
            <a:xfrm>
              <a:off x="5913300" y="2261975"/>
              <a:ext cx="853200" cy="348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0F3F3"/>
                  </a:solidFill>
                  <a:latin typeface="Roboto"/>
                  <a:ea typeface="Roboto"/>
                  <a:cs typeface="Roboto"/>
                  <a:sym typeface="Roboto"/>
                </a:rPr>
                <a:t>padding</a:t>
              </a:r>
              <a:endParaRPr>
                <a:solidFill>
                  <a:srgbClr val="F0F3F3"/>
                </a:solidFill>
                <a:latin typeface="Roboto"/>
                <a:ea typeface="Roboto"/>
                <a:cs typeface="Roboto"/>
                <a:sym typeface="Roboto"/>
              </a:endParaRPr>
            </a:p>
          </p:txBody>
        </p:sp>
        <p:sp>
          <p:nvSpPr>
            <p:cNvPr id="854" name="Google Shape;854;p94"/>
            <p:cNvSpPr txBox="1"/>
            <p:nvPr/>
          </p:nvSpPr>
          <p:spPr>
            <a:xfrm>
              <a:off x="5913300" y="3084425"/>
              <a:ext cx="853200" cy="348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0F3F3"/>
                  </a:solidFill>
                  <a:latin typeface="Roboto"/>
                  <a:ea typeface="Roboto"/>
                  <a:cs typeface="Roboto"/>
                  <a:sym typeface="Roboto"/>
                </a:rPr>
                <a:t>padding</a:t>
              </a:r>
              <a:endParaRPr>
                <a:solidFill>
                  <a:srgbClr val="F0F3F3"/>
                </a:solidFill>
                <a:latin typeface="Roboto"/>
                <a:ea typeface="Roboto"/>
                <a:cs typeface="Roboto"/>
                <a:sym typeface="Roboto"/>
              </a:endParaRPr>
            </a:p>
          </p:txBody>
        </p:sp>
      </p:grpSp>
      <p:sp>
        <p:nvSpPr>
          <p:cNvPr id="855" name="Google Shape;855;p94"/>
          <p:cNvSpPr/>
          <p:nvPr/>
        </p:nvSpPr>
        <p:spPr>
          <a:xfrm>
            <a:off x="5800500" y="2838075"/>
            <a:ext cx="1020600" cy="477000"/>
          </a:xfrm>
          <a:prstGeom prst="rect">
            <a:avLst/>
          </a:prstGeom>
          <a:solidFill>
            <a:schemeClr val="dk1"/>
          </a:solid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0F3F3"/>
                </a:solidFill>
                <a:latin typeface="Roboto"/>
                <a:ea typeface="Roboto"/>
                <a:cs typeface="Roboto"/>
                <a:sym typeface="Roboto"/>
              </a:rPr>
              <a:t>content</a:t>
            </a:r>
            <a:endParaRPr>
              <a:solidFill>
                <a:srgbClr val="F0F3F3"/>
              </a:solidFill>
              <a:latin typeface="Roboto"/>
              <a:ea typeface="Roboto"/>
              <a:cs typeface="Roboto"/>
              <a:sym typeface="Roboto"/>
            </a:endParaRPr>
          </a:p>
        </p:txBody>
      </p:sp>
      <p:grpSp>
        <p:nvGrpSpPr>
          <p:cNvPr id="856" name="Google Shape;856;p94"/>
          <p:cNvGrpSpPr/>
          <p:nvPr/>
        </p:nvGrpSpPr>
        <p:grpSpPr>
          <a:xfrm>
            <a:off x="2580704" y="3760920"/>
            <a:ext cx="1600200" cy="901580"/>
            <a:chOff x="2580704" y="3760920"/>
            <a:chExt cx="1600200" cy="901580"/>
          </a:xfrm>
        </p:grpSpPr>
        <p:sp>
          <p:nvSpPr>
            <p:cNvPr id="857" name="Google Shape;857;p94"/>
            <p:cNvSpPr txBox="1"/>
            <p:nvPr/>
          </p:nvSpPr>
          <p:spPr>
            <a:xfrm>
              <a:off x="2580704" y="3760920"/>
              <a:ext cx="1600200" cy="6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0000"/>
                  </a:solidFill>
                  <a:latin typeface="Roboto"/>
                  <a:ea typeface="Roboto"/>
                  <a:cs typeface="Roboto"/>
                  <a:sym typeface="Roboto"/>
                </a:rPr>
                <a:t>Text (with padding)</a:t>
              </a:r>
              <a:endParaRPr sz="1200">
                <a:solidFill>
                  <a:srgbClr val="FF0000"/>
                </a:solidFill>
                <a:latin typeface="Roboto"/>
                <a:ea typeface="Roboto"/>
                <a:cs typeface="Roboto"/>
                <a:sym typeface="Roboto"/>
              </a:endParaRPr>
            </a:p>
          </p:txBody>
        </p:sp>
        <p:sp>
          <p:nvSpPr>
            <p:cNvPr id="858" name="Google Shape;858;p94"/>
            <p:cNvSpPr/>
            <p:nvPr/>
          </p:nvSpPr>
          <p:spPr>
            <a:xfrm>
              <a:off x="2724975" y="4217000"/>
              <a:ext cx="1370700" cy="445500"/>
            </a:xfrm>
            <a:prstGeom prst="roundRect">
              <a:avLst>
                <a:gd name="adj" fmla="val 0"/>
              </a:avLst>
            </a:prstGeom>
            <a:solidFill>
              <a:srgbClr val="FFFFFF">
                <a:alpha val="57540"/>
              </a:srgbClr>
            </a:solid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Hello World</a:t>
              </a:r>
              <a:endParaRPr sz="1800">
                <a:solidFill>
                  <a:schemeClr val="dk1"/>
                </a:solidFill>
                <a:latin typeface="Roboto"/>
                <a:ea typeface="Roboto"/>
                <a:cs typeface="Roboto"/>
                <a:sym typeface="Roboto"/>
              </a:endParaRPr>
            </a:p>
          </p:txBody>
        </p:sp>
      </p:grpSp>
      <p:grpSp>
        <p:nvGrpSpPr>
          <p:cNvPr id="859" name="Google Shape;859;p94"/>
          <p:cNvGrpSpPr/>
          <p:nvPr/>
        </p:nvGrpSpPr>
        <p:grpSpPr>
          <a:xfrm>
            <a:off x="586404" y="3760920"/>
            <a:ext cx="1994289" cy="717155"/>
            <a:chOff x="5445754" y="3077220"/>
            <a:chExt cx="1994289" cy="717155"/>
          </a:xfrm>
        </p:grpSpPr>
        <p:sp>
          <p:nvSpPr>
            <p:cNvPr id="860" name="Google Shape;860;p94"/>
            <p:cNvSpPr/>
            <p:nvPr/>
          </p:nvSpPr>
          <p:spPr>
            <a:xfrm>
              <a:off x="5590025" y="3533300"/>
              <a:ext cx="1198800" cy="176400"/>
            </a:xfrm>
            <a:prstGeom prst="roundRect">
              <a:avLst>
                <a:gd name="adj" fmla="val 0"/>
              </a:avLst>
            </a:prstGeom>
            <a:solidFill>
              <a:srgbClr val="FFFFFF">
                <a:alpha val="57540"/>
              </a:srgbClr>
            </a:solid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Roboto"/>
                <a:ea typeface="Roboto"/>
                <a:cs typeface="Roboto"/>
                <a:sym typeface="Roboto"/>
              </a:endParaRPr>
            </a:p>
          </p:txBody>
        </p:sp>
        <p:sp>
          <p:nvSpPr>
            <p:cNvPr id="861" name="Google Shape;861;p94"/>
            <p:cNvSpPr txBox="1"/>
            <p:nvPr/>
          </p:nvSpPr>
          <p:spPr>
            <a:xfrm>
              <a:off x="5445754" y="3077220"/>
              <a:ext cx="1600200" cy="6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0000"/>
                  </a:solidFill>
                  <a:latin typeface="Roboto"/>
                  <a:ea typeface="Roboto"/>
                  <a:cs typeface="Roboto"/>
                  <a:sym typeface="Roboto"/>
                </a:rPr>
                <a:t>Text (no padding)</a:t>
              </a:r>
              <a:endParaRPr sz="1200">
                <a:solidFill>
                  <a:srgbClr val="FF0000"/>
                </a:solidFill>
                <a:latin typeface="Roboto"/>
                <a:ea typeface="Roboto"/>
                <a:cs typeface="Roboto"/>
                <a:sym typeface="Roboto"/>
              </a:endParaRPr>
            </a:p>
          </p:txBody>
        </p:sp>
        <p:sp>
          <p:nvSpPr>
            <p:cNvPr id="862" name="Google Shape;862;p94"/>
            <p:cNvSpPr txBox="1"/>
            <p:nvPr/>
          </p:nvSpPr>
          <p:spPr>
            <a:xfrm>
              <a:off x="5481643" y="3393275"/>
              <a:ext cx="19584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Hello World!</a:t>
              </a:r>
              <a:endParaRPr sz="1800"/>
            </a:p>
          </p:txBody>
        </p:sp>
      </p:grpSp>
      <p:sp>
        <p:nvSpPr>
          <p:cNvPr id="863" name="Google Shape;863;p94"/>
          <p:cNvSpPr/>
          <p:nvPr/>
        </p:nvSpPr>
        <p:spPr>
          <a:xfrm>
            <a:off x="5255550" y="2492475"/>
            <a:ext cx="2110500" cy="1170600"/>
          </a:xfrm>
          <a:prstGeom prst="rect">
            <a:avLst/>
          </a:prstGeom>
          <a:solidFill>
            <a:srgbClr val="FFFFFF">
              <a:alpha val="57540"/>
            </a:srgbClr>
          </a:solidFill>
          <a:ln w="38100" cap="flat" cmpd="sng">
            <a:solidFill>
              <a:srgbClr val="DFE0E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95"/>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95"/>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Spacing</a:t>
            </a:r>
            <a:endParaRPr>
              <a:latin typeface="Roboto Medium"/>
              <a:ea typeface="Roboto Medium"/>
              <a:cs typeface="Roboto Medium"/>
              <a:sym typeface="Roboto Medium"/>
            </a:endParaRPr>
          </a:p>
        </p:txBody>
      </p:sp>
      <p:sp>
        <p:nvSpPr>
          <p:cNvPr id="870" name="Google Shape;870;p95"/>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Give Components Breathing Room</a:t>
            </a:r>
            <a:endParaRPr sz="1800" b="1">
              <a:solidFill>
                <a:srgbClr val="DFE0E2"/>
              </a:solidFill>
            </a:endParaRPr>
          </a:p>
        </p:txBody>
      </p:sp>
      <p:sp>
        <p:nvSpPr>
          <p:cNvPr id="871" name="Google Shape;871;p95"/>
          <p:cNvSpPr txBox="1"/>
          <p:nvPr/>
        </p:nvSpPr>
        <p:spPr>
          <a:xfrm>
            <a:off x="457200" y="2134475"/>
            <a:ext cx="3256200" cy="14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But to help content </a:t>
            </a:r>
            <a:r>
              <a:rPr lang="en" sz="1800" i="1">
                <a:solidFill>
                  <a:schemeClr val="dk1"/>
                </a:solidFill>
                <a:latin typeface="Roboto"/>
                <a:ea typeface="Roboto"/>
                <a:cs typeface="Roboto"/>
                <a:sym typeface="Roboto"/>
              </a:rPr>
              <a:t>breathe</a:t>
            </a:r>
            <a:r>
              <a:rPr lang="en" sz="1800">
                <a:solidFill>
                  <a:schemeClr val="dk1"/>
                </a:solidFill>
                <a:latin typeface="Roboto"/>
                <a:ea typeface="Roboto"/>
                <a:cs typeface="Roboto"/>
                <a:sym typeface="Roboto"/>
              </a:rPr>
              <a:t>, we can add:</a:t>
            </a:r>
            <a:endParaRPr sz="1800">
              <a:solidFill>
                <a:schemeClr val="dk1"/>
              </a:solidFill>
              <a:latin typeface="Roboto"/>
              <a:ea typeface="Roboto"/>
              <a:cs typeface="Roboto"/>
              <a:sym typeface="Roboto"/>
            </a:endParaRPr>
          </a:p>
          <a:p>
            <a:pPr marL="0" lvl="0" indent="0" algn="l" rtl="0">
              <a:lnSpc>
                <a:spcPct val="115000"/>
              </a:lnSpc>
              <a:spcBef>
                <a:spcPts val="1600"/>
              </a:spcBef>
              <a:spcAft>
                <a:spcPts val="1600"/>
              </a:spcAft>
              <a:buNone/>
            </a:pPr>
            <a:r>
              <a:rPr lang="en" sz="2400">
                <a:solidFill>
                  <a:schemeClr val="dk1"/>
                </a:solidFill>
                <a:latin typeface="Roboto"/>
                <a:ea typeface="Roboto"/>
                <a:cs typeface="Roboto"/>
                <a:sym typeface="Roboto"/>
              </a:rPr>
              <a:t>padding</a:t>
            </a:r>
            <a:endParaRPr sz="2400">
              <a:solidFill>
                <a:schemeClr val="dk1"/>
              </a:solidFill>
              <a:latin typeface="Roboto"/>
              <a:ea typeface="Roboto"/>
              <a:cs typeface="Roboto"/>
              <a:sym typeface="Roboto"/>
            </a:endParaRPr>
          </a:p>
        </p:txBody>
      </p:sp>
      <p:grpSp>
        <p:nvGrpSpPr>
          <p:cNvPr id="872" name="Google Shape;872;p95"/>
          <p:cNvGrpSpPr/>
          <p:nvPr/>
        </p:nvGrpSpPr>
        <p:grpSpPr>
          <a:xfrm>
            <a:off x="5053800" y="2216140"/>
            <a:ext cx="2514000" cy="1726340"/>
            <a:chOff x="5082900" y="1985490"/>
            <a:chExt cx="2514000" cy="1726340"/>
          </a:xfrm>
        </p:grpSpPr>
        <p:grpSp>
          <p:nvGrpSpPr>
            <p:cNvPr id="873" name="Google Shape;873;p95"/>
            <p:cNvGrpSpPr/>
            <p:nvPr/>
          </p:nvGrpSpPr>
          <p:grpSpPr>
            <a:xfrm>
              <a:off x="5082900" y="1985490"/>
              <a:ext cx="2514000" cy="1726340"/>
              <a:chOff x="5082900" y="1985490"/>
              <a:chExt cx="2514000" cy="1726340"/>
            </a:xfrm>
          </p:grpSpPr>
          <p:sp>
            <p:nvSpPr>
              <p:cNvPr id="874" name="Google Shape;874;p95"/>
              <p:cNvSpPr/>
              <p:nvPr/>
            </p:nvSpPr>
            <p:spPr>
              <a:xfrm>
                <a:off x="5082900" y="2038625"/>
                <a:ext cx="2514000" cy="1614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95"/>
              <p:cNvSpPr txBox="1"/>
              <p:nvPr/>
            </p:nvSpPr>
            <p:spPr>
              <a:xfrm>
                <a:off x="5913300" y="1985490"/>
                <a:ext cx="853200" cy="34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0F3F3"/>
                    </a:solidFill>
                    <a:latin typeface="Roboto"/>
                    <a:ea typeface="Roboto"/>
                    <a:cs typeface="Roboto"/>
                    <a:sym typeface="Roboto"/>
                  </a:rPr>
                  <a:t>border</a:t>
                </a:r>
                <a:endParaRPr>
                  <a:solidFill>
                    <a:srgbClr val="F0F3F3"/>
                  </a:solidFill>
                  <a:latin typeface="Roboto"/>
                  <a:ea typeface="Roboto"/>
                  <a:cs typeface="Roboto"/>
                  <a:sym typeface="Roboto"/>
                </a:endParaRPr>
              </a:p>
            </p:txBody>
          </p:sp>
          <p:sp>
            <p:nvSpPr>
              <p:cNvPr id="876" name="Google Shape;876;p95"/>
              <p:cNvSpPr txBox="1"/>
              <p:nvPr/>
            </p:nvSpPr>
            <p:spPr>
              <a:xfrm>
                <a:off x="5913300" y="3363530"/>
                <a:ext cx="853200" cy="34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0F3F3"/>
                    </a:solidFill>
                    <a:latin typeface="Roboto"/>
                    <a:ea typeface="Roboto"/>
                    <a:cs typeface="Roboto"/>
                    <a:sym typeface="Roboto"/>
                  </a:rPr>
                  <a:t>border</a:t>
                </a:r>
                <a:endParaRPr>
                  <a:solidFill>
                    <a:srgbClr val="F0F3F3"/>
                  </a:solidFill>
                  <a:latin typeface="Roboto"/>
                  <a:ea typeface="Roboto"/>
                  <a:cs typeface="Roboto"/>
                  <a:sym typeface="Roboto"/>
                </a:endParaRPr>
              </a:p>
            </p:txBody>
          </p:sp>
        </p:grpSp>
        <p:grpSp>
          <p:nvGrpSpPr>
            <p:cNvPr id="877" name="Google Shape;877;p95"/>
            <p:cNvGrpSpPr/>
            <p:nvPr/>
          </p:nvGrpSpPr>
          <p:grpSpPr>
            <a:xfrm>
              <a:off x="5284650" y="2261975"/>
              <a:ext cx="2110500" cy="1170750"/>
              <a:chOff x="5284650" y="2261975"/>
              <a:chExt cx="2110500" cy="1170750"/>
            </a:xfrm>
          </p:grpSpPr>
          <p:sp>
            <p:nvSpPr>
              <p:cNvPr id="878" name="Google Shape;878;p95"/>
              <p:cNvSpPr/>
              <p:nvPr/>
            </p:nvSpPr>
            <p:spPr>
              <a:xfrm>
                <a:off x="5284650" y="2261975"/>
                <a:ext cx="2110500" cy="1167900"/>
              </a:xfrm>
              <a:prstGeom prst="rect">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95"/>
              <p:cNvSpPr txBox="1"/>
              <p:nvPr/>
            </p:nvSpPr>
            <p:spPr>
              <a:xfrm>
                <a:off x="5913300" y="2261975"/>
                <a:ext cx="853200" cy="34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0F3F3"/>
                    </a:solidFill>
                    <a:latin typeface="Roboto"/>
                    <a:ea typeface="Roboto"/>
                    <a:cs typeface="Roboto"/>
                    <a:sym typeface="Roboto"/>
                  </a:rPr>
                  <a:t>padding</a:t>
                </a:r>
                <a:endParaRPr>
                  <a:solidFill>
                    <a:srgbClr val="F0F3F3"/>
                  </a:solidFill>
                  <a:latin typeface="Roboto"/>
                  <a:ea typeface="Roboto"/>
                  <a:cs typeface="Roboto"/>
                  <a:sym typeface="Roboto"/>
                </a:endParaRPr>
              </a:p>
            </p:txBody>
          </p:sp>
          <p:sp>
            <p:nvSpPr>
              <p:cNvPr id="880" name="Google Shape;880;p95"/>
              <p:cNvSpPr txBox="1"/>
              <p:nvPr/>
            </p:nvSpPr>
            <p:spPr>
              <a:xfrm>
                <a:off x="5913300" y="3084425"/>
                <a:ext cx="853200" cy="34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0F3F3"/>
                    </a:solidFill>
                    <a:latin typeface="Roboto"/>
                    <a:ea typeface="Roboto"/>
                    <a:cs typeface="Roboto"/>
                    <a:sym typeface="Roboto"/>
                  </a:rPr>
                  <a:t>padding</a:t>
                </a:r>
                <a:endParaRPr>
                  <a:solidFill>
                    <a:srgbClr val="F0F3F3"/>
                  </a:solidFill>
                  <a:latin typeface="Roboto"/>
                  <a:ea typeface="Roboto"/>
                  <a:cs typeface="Roboto"/>
                  <a:sym typeface="Roboto"/>
                </a:endParaRPr>
              </a:p>
            </p:txBody>
          </p:sp>
        </p:grpSp>
        <p:sp>
          <p:nvSpPr>
            <p:cNvPr id="881" name="Google Shape;881;p95"/>
            <p:cNvSpPr/>
            <p:nvPr/>
          </p:nvSpPr>
          <p:spPr>
            <a:xfrm>
              <a:off x="5829600" y="2607425"/>
              <a:ext cx="1020600" cy="477000"/>
            </a:xfrm>
            <a:prstGeom prst="rect">
              <a:avLst/>
            </a:prstGeom>
            <a:solidFill>
              <a:schemeClr val="dk1"/>
            </a:solid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0F3F3"/>
                  </a:solidFill>
                  <a:latin typeface="Roboto"/>
                  <a:ea typeface="Roboto"/>
                  <a:cs typeface="Roboto"/>
                  <a:sym typeface="Roboto"/>
                </a:rPr>
                <a:t>content</a:t>
              </a:r>
              <a:endParaRPr>
                <a:solidFill>
                  <a:srgbClr val="F0F3F3"/>
                </a:solidFill>
                <a:latin typeface="Roboto"/>
                <a:ea typeface="Roboto"/>
                <a:cs typeface="Roboto"/>
                <a:sym typeface="Roboto"/>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96"/>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96"/>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Spacing</a:t>
            </a:r>
            <a:endParaRPr>
              <a:latin typeface="Roboto Medium"/>
              <a:ea typeface="Roboto Medium"/>
              <a:cs typeface="Roboto Medium"/>
              <a:sym typeface="Roboto Medium"/>
            </a:endParaRPr>
          </a:p>
        </p:txBody>
      </p:sp>
      <p:sp>
        <p:nvSpPr>
          <p:cNvPr id="888" name="Google Shape;888;p96"/>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Give Components Breathing Room</a:t>
            </a:r>
            <a:endParaRPr sz="1800" b="1">
              <a:solidFill>
                <a:srgbClr val="DFE0E2"/>
              </a:solidFill>
            </a:endParaRPr>
          </a:p>
        </p:txBody>
      </p:sp>
      <p:sp>
        <p:nvSpPr>
          <p:cNvPr id="889" name="Google Shape;889;p96"/>
          <p:cNvSpPr txBox="1"/>
          <p:nvPr/>
        </p:nvSpPr>
        <p:spPr>
          <a:xfrm>
            <a:off x="457200" y="2134475"/>
            <a:ext cx="3256200" cy="14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But to help content </a:t>
            </a:r>
            <a:r>
              <a:rPr lang="en" sz="1800" i="1">
                <a:solidFill>
                  <a:schemeClr val="dk1"/>
                </a:solidFill>
                <a:latin typeface="Roboto"/>
                <a:ea typeface="Roboto"/>
                <a:cs typeface="Roboto"/>
                <a:sym typeface="Roboto"/>
              </a:rPr>
              <a:t>breathe</a:t>
            </a:r>
            <a:r>
              <a:rPr lang="en" sz="1800">
                <a:solidFill>
                  <a:schemeClr val="dk1"/>
                </a:solidFill>
                <a:latin typeface="Roboto"/>
                <a:ea typeface="Roboto"/>
                <a:cs typeface="Roboto"/>
                <a:sym typeface="Roboto"/>
              </a:rPr>
              <a:t>, we can add:</a:t>
            </a:r>
            <a:endParaRPr sz="1800">
              <a:solidFill>
                <a:schemeClr val="dk1"/>
              </a:solidFill>
              <a:latin typeface="Roboto"/>
              <a:ea typeface="Roboto"/>
              <a:cs typeface="Roboto"/>
              <a:sym typeface="Roboto"/>
            </a:endParaRPr>
          </a:p>
          <a:p>
            <a:pPr marL="0" lvl="0" indent="0" algn="l" rtl="0">
              <a:lnSpc>
                <a:spcPct val="115000"/>
              </a:lnSpc>
              <a:spcBef>
                <a:spcPts val="1600"/>
              </a:spcBef>
              <a:spcAft>
                <a:spcPts val="1600"/>
              </a:spcAft>
              <a:buNone/>
            </a:pPr>
            <a:r>
              <a:rPr lang="en" sz="2400">
                <a:solidFill>
                  <a:schemeClr val="dk1"/>
                </a:solidFill>
                <a:latin typeface="Roboto"/>
                <a:ea typeface="Roboto"/>
                <a:cs typeface="Roboto"/>
                <a:sym typeface="Roboto"/>
              </a:rPr>
              <a:t>padding and margin</a:t>
            </a:r>
            <a:endParaRPr sz="2400">
              <a:solidFill>
                <a:schemeClr val="dk1"/>
              </a:solidFill>
              <a:latin typeface="Roboto"/>
              <a:ea typeface="Roboto"/>
              <a:cs typeface="Roboto"/>
              <a:sym typeface="Roboto"/>
            </a:endParaRPr>
          </a:p>
        </p:txBody>
      </p:sp>
      <p:grpSp>
        <p:nvGrpSpPr>
          <p:cNvPr id="890" name="Google Shape;890;p96"/>
          <p:cNvGrpSpPr/>
          <p:nvPr/>
        </p:nvGrpSpPr>
        <p:grpSpPr>
          <a:xfrm>
            <a:off x="4572000" y="1920913"/>
            <a:ext cx="3477600" cy="2287862"/>
            <a:chOff x="4601100" y="1690263"/>
            <a:chExt cx="3477600" cy="2287862"/>
          </a:xfrm>
        </p:grpSpPr>
        <p:grpSp>
          <p:nvGrpSpPr>
            <p:cNvPr id="891" name="Google Shape;891;p96"/>
            <p:cNvGrpSpPr/>
            <p:nvPr/>
          </p:nvGrpSpPr>
          <p:grpSpPr>
            <a:xfrm>
              <a:off x="4601100" y="1690263"/>
              <a:ext cx="3477600" cy="2287862"/>
              <a:chOff x="4601100" y="1690263"/>
              <a:chExt cx="3477600" cy="2287862"/>
            </a:xfrm>
          </p:grpSpPr>
          <p:sp>
            <p:nvSpPr>
              <p:cNvPr id="892" name="Google Shape;892;p96"/>
              <p:cNvSpPr/>
              <p:nvPr/>
            </p:nvSpPr>
            <p:spPr>
              <a:xfrm>
                <a:off x="4601100" y="1713725"/>
                <a:ext cx="3477600" cy="226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6"/>
              <p:cNvSpPr txBox="1"/>
              <p:nvPr/>
            </p:nvSpPr>
            <p:spPr>
              <a:xfrm>
                <a:off x="5913300" y="1690263"/>
                <a:ext cx="853200" cy="34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0F3F3"/>
                    </a:solidFill>
                    <a:latin typeface="Roboto"/>
                    <a:ea typeface="Roboto"/>
                    <a:cs typeface="Roboto"/>
                    <a:sym typeface="Roboto"/>
                  </a:rPr>
                  <a:t>margin</a:t>
                </a:r>
                <a:endParaRPr>
                  <a:solidFill>
                    <a:srgbClr val="F0F3F3"/>
                  </a:solidFill>
                  <a:latin typeface="Roboto"/>
                  <a:ea typeface="Roboto"/>
                  <a:cs typeface="Roboto"/>
                  <a:sym typeface="Roboto"/>
                </a:endParaRPr>
              </a:p>
            </p:txBody>
          </p:sp>
          <p:sp>
            <p:nvSpPr>
              <p:cNvPr id="894" name="Google Shape;894;p96"/>
              <p:cNvSpPr txBox="1"/>
              <p:nvPr/>
            </p:nvSpPr>
            <p:spPr>
              <a:xfrm>
                <a:off x="5913300" y="3623160"/>
                <a:ext cx="853200" cy="34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0F3F3"/>
                    </a:solidFill>
                    <a:latin typeface="Roboto"/>
                    <a:ea typeface="Roboto"/>
                    <a:cs typeface="Roboto"/>
                    <a:sym typeface="Roboto"/>
                  </a:rPr>
                  <a:t>margin</a:t>
                </a:r>
                <a:endParaRPr>
                  <a:solidFill>
                    <a:srgbClr val="F0F3F3"/>
                  </a:solidFill>
                  <a:latin typeface="Roboto"/>
                  <a:ea typeface="Roboto"/>
                  <a:cs typeface="Roboto"/>
                  <a:sym typeface="Roboto"/>
                </a:endParaRPr>
              </a:p>
            </p:txBody>
          </p:sp>
        </p:grpSp>
        <p:grpSp>
          <p:nvGrpSpPr>
            <p:cNvPr id="895" name="Google Shape;895;p96"/>
            <p:cNvGrpSpPr/>
            <p:nvPr/>
          </p:nvGrpSpPr>
          <p:grpSpPr>
            <a:xfrm>
              <a:off x="5082900" y="1985490"/>
              <a:ext cx="2514000" cy="1726340"/>
              <a:chOff x="5082900" y="1985490"/>
              <a:chExt cx="2514000" cy="1726340"/>
            </a:xfrm>
          </p:grpSpPr>
          <p:sp>
            <p:nvSpPr>
              <p:cNvPr id="896" name="Google Shape;896;p96"/>
              <p:cNvSpPr/>
              <p:nvPr/>
            </p:nvSpPr>
            <p:spPr>
              <a:xfrm>
                <a:off x="5082900" y="2038625"/>
                <a:ext cx="2514000" cy="1614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6"/>
              <p:cNvSpPr txBox="1"/>
              <p:nvPr/>
            </p:nvSpPr>
            <p:spPr>
              <a:xfrm>
                <a:off x="5913300" y="1985490"/>
                <a:ext cx="853200" cy="34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0F3F3"/>
                    </a:solidFill>
                    <a:latin typeface="Roboto"/>
                    <a:ea typeface="Roboto"/>
                    <a:cs typeface="Roboto"/>
                    <a:sym typeface="Roboto"/>
                  </a:rPr>
                  <a:t>border</a:t>
                </a:r>
                <a:endParaRPr>
                  <a:solidFill>
                    <a:srgbClr val="F0F3F3"/>
                  </a:solidFill>
                  <a:latin typeface="Roboto"/>
                  <a:ea typeface="Roboto"/>
                  <a:cs typeface="Roboto"/>
                  <a:sym typeface="Roboto"/>
                </a:endParaRPr>
              </a:p>
            </p:txBody>
          </p:sp>
          <p:sp>
            <p:nvSpPr>
              <p:cNvPr id="898" name="Google Shape;898;p96"/>
              <p:cNvSpPr txBox="1"/>
              <p:nvPr/>
            </p:nvSpPr>
            <p:spPr>
              <a:xfrm>
                <a:off x="5913300" y="3363530"/>
                <a:ext cx="853200" cy="34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0F3F3"/>
                    </a:solidFill>
                    <a:latin typeface="Roboto"/>
                    <a:ea typeface="Roboto"/>
                    <a:cs typeface="Roboto"/>
                    <a:sym typeface="Roboto"/>
                  </a:rPr>
                  <a:t>border</a:t>
                </a:r>
                <a:endParaRPr>
                  <a:solidFill>
                    <a:srgbClr val="F0F3F3"/>
                  </a:solidFill>
                  <a:latin typeface="Roboto"/>
                  <a:ea typeface="Roboto"/>
                  <a:cs typeface="Roboto"/>
                  <a:sym typeface="Roboto"/>
                </a:endParaRPr>
              </a:p>
            </p:txBody>
          </p:sp>
        </p:grpSp>
        <p:grpSp>
          <p:nvGrpSpPr>
            <p:cNvPr id="899" name="Google Shape;899;p96"/>
            <p:cNvGrpSpPr/>
            <p:nvPr/>
          </p:nvGrpSpPr>
          <p:grpSpPr>
            <a:xfrm>
              <a:off x="5284650" y="2261975"/>
              <a:ext cx="2110500" cy="1170750"/>
              <a:chOff x="5284650" y="2261975"/>
              <a:chExt cx="2110500" cy="1170750"/>
            </a:xfrm>
          </p:grpSpPr>
          <p:sp>
            <p:nvSpPr>
              <p:cNvPr id="900" name="Google Shape;900;p96"/>
              <p:cNvSpPr/>
              <p:nvPr/>
            </p:nvSpPr>
            <p:spPr>
              <a:xfrm>
                <a:off x="5284650" y="2261975"/>
                <a:ext cx="2110500" cy="1167900"/>
              </a:xfrm>
              <a:prstGeom prst="rect">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6"/>
              <p:cNvSpPr txBox="1"/>
              <p:nvPr/>
            </p:nvSpPr>
            <p:spPr>
              <a:xfrm>
                <a:off x="5913300" y="2261975"/>
                <a:ext cx="853200" cy="34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0F3F3"/>
                    </a:solidFill>
                    <a:latin typeface="Roboto"/>
                    <a:ea typeface="Roboto"/>
                    <a:cs typeface="Roboto"/>
                    <a:sym typeface="Roboto"/>
                  </a:rPr>
                  <a:t>padding</a:t>
                </a:r>
                <a:endParaRPr>
                  <a:solidFill>
                    <a:srgbClr val="F0F3F3"/>
                  </a:solidFill>
                  <a:latin typeface="Roboto"/>
                  <a:ea typeface="Roboto"/>
                  <a:cs typeface="Roboto"/>
                  <a:sym typeface="Roboto"/>
                </a:endParaRPr>
              </a:p>
            </p:txBody>
          </p:sp>
          <p:sp>
            <p:nvSpPr>
              <p:cNvPr id="902" name="Google Shape;902;p96"/>
              <p:cNvSpPr txBox="1"/>
              <p:nvPr/>
            </p:nvSpPr>
            <p:spPr>
              <a:xfrm>
                <a:off x="5913300" y="3084425"/>
                <a:ext cx="853200" cy="34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0F3F3"/>
                    </a:solidFill>
                    <a:latin typeface="Roboto"/>
                    <a:ea typeface="Roboto"/>
                    <a:cs typeface="Roboto"/>
                    <a:sym typeface="Roboto"/>
                  </a:rPr>
                  <a:t>padding</a:t>
                </a:r>
                <a:endParaRPr>
                  <a:solidFill>
                    <a:srgbClr val="F0F3F3"/>
                  </a:solidFill>
                  <a:latin typeface="Roboto"/>
                  <a:ea typeface="Roboto"/>
                  <a:cs typeface="Roboto"/>
                  <a:sym typeface="Roboto"/>
                </a:endParaRPr>
              </a:p>
            </p:txBody>
          </p:sp>
        </p:grpSp>
        <p:sp>
          <p:nvSpPr>
            <p:cNvPr id="903" name="Google Shape;903;p96"/>
            <p:cNvSpPr/>
            <p:nvPr/>
          </p:nvSpPr>
          <p:spPr>
            <a:xfrm>
              <a:off x="5829600" y="2607425"/>
              <a:ext cx="1020600" cy="477000"/>
            </a:xfrm>
            <a:prstGeom prst="rect">
              <a:avLst/>
            </a:prstGeom>
            <a:solidFill>
              <a:schemeClr val="dk1"/>
            </a:solid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0F3F3"/>
                  </a:solidFill>
                  <a:latin typeface="Roboto"/>
                  <a:ea typeface="Roboto"/>
                  <a:cs typeface="Roboto"/>
                  <a:sym typeface="Roboto"/>
                </a:rPr>
                <a:t>content</a:t>
              </a:r>
              <a:endParaRPr>
                <a:solidFill>
                  <a:srgbClr val="F0F3F3"/>
                </a:solidFill>
                <a:latin typeface="Roboto"/>
                <a:ea typeface="Roboto"/>
                <a:cs typeface="Roboto"/>
                <a:sym typeface="Roboto"/>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97"/>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97"/>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Spacing</a:t>
            </a:r>
            <a:endParaRPr>
              <a:latin typeface="Roboto Medium"/>
              <a:ea typeface="Roboto Medium"/>
              <a:cs typeface="Roboto Medium"/>
              <a:sym typeface="Roboto Medium"/>
            </a:endParaRPr>
          </a:p>
        </p:txBody>
      </p:sp>
      <p:sp>
        <p:nvSpPr>
          <p:cNvPr id="910" name="Google Shape;910;p97"/>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Give Components Breathing Room</a:t>
            </a:r>
            <a:endParaRPr sz="1800" b="1">
              <a:solidFill>
                <a:srgbClr val="DFE0E2"/>
              </a:solidFill>
            </a:endParaRPr>
          </a:p>
        </p:txBody>
      </p:sp>
      <p:sp>
        <p:nvSpPr>
          <p:cNvPr id="911" name="Google Shape;911;p97"/>
          <p:cNvSpPr txBox="1"/>
          <p:nvPr/>
        </p:nvSpPr>
        <p:spPr>
          <a:xfrm>
            <a:off x="457200" y="2134475"/>
            <a:ext cx="3256200" cy="14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DFE0E2"/>
                </a:solidFill>
                <a:latin typeface="Roboto"/>
                <a:ea typeface="Roboto"/>
                <a:cs typeface="Roboto"/>
                <a:sym typeface="Roboto"/>
              </a:rPr>
              <a:t>But to help content </a:t>
            </a:r>
            <a:r>
              <a:rPr lang="en" sz="1800" i="1">
                <a:solidFill>
                  <a:srgbClr val="DFE0E2"/>
                </a:solidFill>
                <a:latin typeface="Roboto"/>
                <a:ea typeface="Roboto"/>
                <a:cs typeface="Roboto"/>
                <a:sym typeface="Roboto"/>
              </a:rPr>
              <a:t>breathe</a:t>
            </a:r>
            <a:r>
              <a:rPr lang="en" sz="1800">
                <a:solidFill>
                  <a:srgbClr val="DFE0E2"/>
                </a:solidFill>
                <a:latin typeface="Roboto"/>
                <a:ea typeface="Roboto"/>
                <a:cs typeface="Roboto"/>
                <a:sym typeface="Roboto"/>
              </a:rPr>
              <a:t>, we can add:</a:t>
            </a:r>
            <a:endParaRPr sz="1800">
              <a:solidFill>
                <a:srgbClr val="DFE0E2"/>
              </a:solidFill>
              <a:latin typeface="Roboto"/>
              <a:ea typeface="Roboto"/>
              <a:cs typeface="Roboto"/>
              <a:sym typeface="Roboto"/>
            </a:endParaRPr>
          </a:p>
          <a:p>
            <a:pPr marL="0" lvl="0" indent="0" algn="l" rtl="0">
              <a:lnSpc>
                <a:spcPct val="115000"/>
              </a:lnSpc>
              <a:spcBef>
                <a:spcPts val="1600"/>
              </a:spcBef>
              <a:spcAft>
                <a:spcPts val="1600"/>
              </a:spcAft>
              <a:buNone/>
            </a:pPr>
            <a:r>
              <a:rPr lang="en" sz="2400">
                <a:solidFill>
                  <a:srgbClr val="DFE0E2"/>
                </a:solidFill>
                <a:latin typeface="Roboto"/>
                <a:ea typeface="Roboto"/>
                <a:cs typeface="Roboto"/>
                <a:sym typeface="Roboto"/>
              </a:rPr>
              <a:t>padding and margin</a:t>
            </a:r>
            <a:endParaRPr sz="2400">
              <a:solidFill>
                <a:srgbClr val="DFE0E2"/>
              </a:solidFill>
              <a:latin typeface="Roboto"/>
              <a:ea typeface="Roboto"/>
              <a:cs typeface="Roboto"/>
              <a:sym typeface="Roboto"/>
            </a:endParaRPr>
          </a:p>
        </p:txBody>
      </p:sp>
      <p:grpSp>
        <p:nvGrpSpPr>
          <p:cNvPr id="912" name="Google Shape;912;p97"/>
          <p:cNvGrpSpPr/>
          <p:nvPr/>
        </p:nvGrpSpPr>
        <p:grpSpPr>
          <a:xfrm>
            <a:off x="4572000" y="1920913"/>
            <a:ext cx="3477600" cy="2287862"/>
            <a:chOff x="4601100" y="1690263"/>
            <a:chExt cx="3477600" cy="2287862"/>
          </a:xfrm>
        </p:grpSpPr>
        <p:grpSp>
          <p:nvGrpSpPr>
            <p:cNvPr id="913" name="Google Shape;913;p97"/>
            <p:cNvGrpSpPr/>
            <p:nvPr/>
          </p:nvGrpSpPr>
          <p:grpSpPr>
            <a:xfrm>
              <a:off x="4601100" y="1690263"/>
              <a:ext cx="3477600" cy="2287862"/>
              <a:chOff x="4601100" y="1690263"/>
              <a:chExt cx="3477600" cy="2287862"/>
            </a:xfrm>
          </p:grpSpPr>
          <p:sp>
            <p:nvSpPr>
              <p:cNvPr id="914" name="Google Shape;914;p97"/>
              <p:cNvSpPr/>
              <p:nvPr/>
            </p:nvSpPr>
            <p:spPr>
              <a:xfrm>
                <a:off x="4601100" y="1713725"/>
                <a:ext cx="3477600" cy="226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97"/>
              <p:cNvSpPr txBox="1"/>
              <p:nvPr/>
            </p:nvSpPr>
            <p:spPr>
              <a:xfrm>
                <a:off x="5913300" y="1690263"/>
                <a:ext cx="853200" cy="34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0F3F3"/>
                    </a:solidFill>
                    <a:latin typeface="Roboto"/>
                    <a:ea typeface="Roboto"/>
                    <a:cs typeface="Roboto"/>
                    <a:sym typeface="Roboto"/>
                  </a:rPr>
                  <a:t>margin</a:t>
                </a:r>
                <a:endParaRPr>
                  <a:solidFill>
                    <a:srgbClr val="F0F3F3"/>
                  </a:solidFill>
                  <a:latin typeface="Roboto"/>
                  <a:ea typeface="Roboto"/>
                  <a:cs typeface="Roboto"/>
                  <a:sym typeface="Roboto"/>
                </a:endParaRPr>
              </a:p>
            </p:txBody>
          </p:sp>
          <p:sp>
            <p:nvSpPr>
              <p:cNvPr id="916" name="Google Shape;916;p97"/>
              <p:cNvSpPr txBox="1"/>
              <p:nvPr/>
            </p:nvSpPr>
            <p:spPr>
              <a:xfrm>
                <a:off x="5913300" y="3623160"/>
                <a:ext cx="853200" cy="34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0F3F3"/>
                    </a:solidFill>
                    <a:latin typeface="Roboto"/>
                    <a:ea typeface="Roboto"/>
                    <a:cs typeface="Roboto"/>
                    <a:sym typeface="Roboto"/>
                  </a:rPr>
                  <a:t>margin</a:t>
                </a:r>
                <a:endParaRPr>
                  <a:solidFill>
                    <a:srgbClr val="F0F3F3"/>
                  </a:solidFill>
                  <a:latin typeface="Roboto"/>
                  <a:ea typeface="Roboto"/>
                  <a:cs typeface="Roboto"/>
                  <a:sym typeface="Roboto"/>
                </a:endParaRPr>
              </a:p>
            </p:txBody>
          </p:sp>
        </p:grpSp>
        <p:grpSp>
          <p:nvGrpSpPr>
            <p:cNvPr id="917" name="Google Shape;917;p97"/>
            <p:cNvGrpSpPr/>
            <p:nvPr/>
          </p:nvGrpSpPr>
          <p:grpSpPr>
            <a:xfrm>
              <a:off x="5082900" y="1985490"/>
              <a:ext cx="2514000" cy="1726340"/>
              <a:chOff x="5082900" y="1985490"/>
              <a:chExt cx="2514000" cy="1726340"/>
            </a:xfrm>
          </p:grpSpPr>
          <p:sp>
            <p:nvSpPr>
              <p:cNvPr id="918" name="Google Shape;918;p97"/>
              <p:cNvSpPr/>
              <p:nvPr/>
            </p:nvSpPr>
            <p:spPr>
              <a:xfrm>
                <a:off x="5082900" y="2038625"/>
                <a:ext cx="2514000" cy="1614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97"/>
              <p:cNvSpPr txBox="1"/>
              <p:nvPr/>
            </p:nvSpPr>
            <p:spPr>
              <a:xfrm>
                <a:off x="5913300" y="1985490"/>
                <a:ext cx="853200" cy="34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0F3F3"/>
                    </a:solidFill>
                    <a:latin typeface="Roboto"/>
                    <a:ea typeface="Roboto"/>
                    <a:cs typeface="Roboto"/>
                    <a:sym typeface="Roboto"/>
                  </a:rPr>
                  <a:t>border</a:t>
                </a:r>
                <a:endParaRPr>
                  <a:solidFill>
                    <a:srgbClr val="F0F3F3"/>
                  </a:solidFill>
                  <a:latin typeface="Roboto"/>
                  <a:ea typeface="Roboto"/>
                  <a:cs typeface="Roboto"/>
                  <a:sym typeface="Roboto"/>
                </a:endParaRPr>
              </a:p>
            </p:txBody>
          </p:sp>
          <p:sp>
            <p:nvSpPr>
              <p:cNvPr id="920" name="Google Shape;920;p97"/>
              <p:cNvSpPr txBox="1"/>
              <p:nvPr/>
            </p:nvSpPr>
            <p:spPr>
              <a:xfrm>
                <a:off x="5913300" y="3363530"/>
                <a:ext cx="853200" cy="34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0F3F3"/>
                    </a:solidFill>
                    <a:latin typeface="Roboto"/>
                    <a:ea typeface="Roboto"/>
                    <a:cs typeface="Roboto"/>
                    <a:sym typeface="Roboto"/>
                  </a:rPr>
                  <a:t>border</a:t>
                </a:r>
                <a:endParaRPr>
                  <a:solidFill>
                    <a:srgbClr val="F0F3F3"/>
                  </a:solidFill>
                  <a:latin typeface="Roboto"/>
                  <a:ea typeface="Roboto"/>
                  <a:cs typeface="Roboto"/>
                  <a:sym typeface="Roboto"/>
                </a:endParaRPr>
              </a:p>
            </p:txBody>
          </p:sp>
        </p:grpSp>
        <p:grpSp>
          <p:nvGrpSpPr>
            <p:cNvPr id="921" name="Google Shape;921;p97"/>
            <p:cNvGrpSpPr/>
            <p:nvPr/>
          </p:nvGrpSpPr>
          <p:grpSpPr>
            <a:xfrm>
              <a:off x="5284650" y="2261975"/>
              <a:ext cx="2110500" cy="1170750"/>
              <a:chOff x="5284650" y="2261975"/>
              <a:chExt cx="2110500" cy="1170750"/>
            </a:xfrm>
          </p:grpSpPr>
          <p:sp>
            <p:nvSpPr>
              <p:cNvPr id="922" name="Google Shape;922;p97"/>
              <p:cNvSpPr/>
              <p:nvPr/>
            </p:nvSpPr>
            <p:spPr>
              <a:xfrm>
                <a:off x="5284650" y="2261975"/>
                <a:ext cx="2110500" cy="1167900"/>
              </a:xfrm>
              <a:prstGeom prst="rect">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97"/>
              <p:cNvSpPr txBox="1"/>
              <p:nvPr/>
            </p:nvSpPr>
            <p:spPr>
              <a:xfrm>
                <a:off x="5913300" y="2261975"/>
                <a:ext cx="853200" cy="34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0F3F3"/>
                    </a:solidFill>
                    <a:latin typeface="Roboto"/>
                    <a:ea typeface="Roboto"/>
                    <a:cs typeface="Roboto"/>
                    <a:sym typeface="Roboto"/>
                  </a:rPr>
                  <a:t>padding</a:t>
                </a:r>
                <a:endParaRPr>
                  <a:solidFill>
                    <a:srgbClr val="F0F3F3"/>
                  </a:solidFill>
                  <a:latin typeface="Roboto"/>
                  <a:ea typeface="Roboto"/>
                  <a:cs typeface="Roboto"/>
                  <a:sym typeface="Roboto"/>
                </a:endParaRPr>
              </a:p>
            </p:txBody>
          </p:sp>
          <p:sp>
            <p:nvSpPr>
              <p:cNvPr id="924" name="Google Shape;924;p97"/>
              <p:cNvSpPr txBox="1"/>
              <p:nvPr/>
            </p:nvSpPr>
            <p:spPr>
              <a:xfrm>
                <a:off x="5913300" y="3084425"/>
                <a:ext cx="853200" cy="34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0F3F3"/>
                    </a:solidFill>
                    <a:latin typeface="Roboto"/>
                    <a:ea typeface="Roboto"/>
                    <a:cs typeface="Roboto"/>
                    <a:sym typeface="Roboto"/>
                  </a:rPr>
                  <a:t>padding</a:t>
                </a:r>
                <a:endParaRPr>
                  <a:solidFill>
                    <a:srgbClr val="F0F3F3"/>
                  </a:solidFill>
                  <a:latin typeface="Roboto"/>
                  <a:ea typeface="Roboto"/>
                  <a:cs typeface="Roboto"/>
                  <a:sym typeface="Roboto"/>
                </a:endParaRPr>
              </a:p>
            </p:txBody>
          </p:sp>
        </p:grpSp>
        <p:sp>
          <p:nvSpPr>
            <p:cNvPr id="925" name="Google Shape;925;p97"/>
            <p:cNvSpPr/>
            <p:nvPr/>
          </p:nvSpPr>
          <p:spPr>
            <a:xfrm>
              <a:off x="5829600" y="2607425"/>
              <a:ext cx="1020600" cy="477000"/>
            </a:xfrm>
            <a:prstGeom prst="rect">
              <a:avLst/>
            </a:prstGeom>
            <a:solidFill>
              <a:schemeClr val="dk1"/>
            </a:solid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0F3F3"/>
                  </a:solidFill>
                  <a:latin typeface="Roboto"/>
                  <a:ea typeface="Roboto"/>
                  <a:cs typeface="Roboto"/>
                  <a:sym typeface="Roboto"/>
                </a:rPr>
                <a:t>content</a:t>
              </a:r>
              <a:endParaRPr>
                <a:solidFill>
                  <a:srgbClr val="F0F3F3"/>
                </a:solidFill>
                <a:latin typeface="Roboto"/>
                <a:ea typeface="Roboto"/>
                <a:cs typeface="Roboto"/>
                <a:sym typeface="Roboto"/>
              </a:endParaRPr>
            </a:p>
          </p:txBody>
        </p:sp>
      </p:grpSp>
      <p:sp>
        <p:nvSpPr>
          <p:cNvPr id="926" name="Google Shape;926;p97"/>
          <p:cNvSpPr txBox="1"/>
          <p:nvPr/>
        </p:nvSpPr>
        <p:spPr>
          <a:xfrm>
            <a:off x="457200" y="3555075"/>
            <a:ext cx="1615200" cy="6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0000"/>
                </a:solidFill>
                <a:latin typeface="Roboto"/>
                <a:ea typeface="Roboto"/>
                <a:cs typeface="Roboto"/>
                <a:sym typeface="Roboto"/>
              </a:rPr>
              <a:t>Images (no margins)</a:t>
            </a:r>
            <a:endParaRPr sz="1200">
              <a:solidFill>
                <a:srgbClr val="FF0000"/>
              </a:solidFill>
              <a:latin typeface="Roboto"/>
              <a:ea typeface="Roboto"/>
              <a:cs typeface="Roboto"/>
              <a:sym typeface="Roboto"/>
            </a:endParaRPr>
          </a:p>
        </p:txBody>
      </p:sp>
      <p:sp>
        <p:nvSpPr>
          <p:cNvPr id="927" name="Google Shape;927;p97"/>
          <p:cNvSpPr txBox="1"/>
          <p:nvPr/>
        </p:nvSpPr>
        <p:spPr>
          <a:xfrm>
            <a:off x="2514598" y="3555075"/>
            <a:ext cx="1994400" cy="6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0000"/>
                </a:solidFill>
                <a:latin typeface="Roboto"/>
                <a:ea typeface="Roboto"/>
                <a:cs typeface="Roboto"/>
                <a:sym typeface="Roboto"/>
              </a:rPr>
              <a:t>Images (with margins)</a:t>
            </a:r>
            <a:endParaRPr sz="1200">
              <a:solidFill>
                <a:srgbClr val="FF0000"/>
              </a:solidFill>
              <a:latin typeface="Roboto"/>
              <a:ea typeface="Roboto"/>
              <a:cs typeface="Roboto"/>
              <a:sym typeface="Roboto"/>
            </a:endParaRPr>
          </a:p>
        </p:txBody>
      </p:sp>
      <p:grpSp>
        <p:nvGrpSpPr>
          <p:cNvPr id="928" name="Google Shape;928;p97"/>
          <p:cNvGrpSpPr/>
          <p:nvPr/>
        </p:nvGrpSpPr>
        <p:grpSpPr>
          <a:xfrm>
            <a:off x="557879" y="3978974"/>
            <a:ext cx="1070056" cy="949078"/>
            <a:chOff x="557901" y="3979065"/>
            <a:chExt cx="971101" cy="861310"/>
          </a:xfrm>
        </p:grpSpPr>
        <p:grpSp>
          <p:nvGrpSpPr>
            <p:cNvPr id="929" name="Google Shape;929;p97"/>
            <p:cNvGrpSpPr/>
            <p:nvPr/>
          </p:nvGrpSpPr>
          <p:grpSpPr>
            <a:xfrm>
              <a:off x="557914" y="3979065"/>
              <a:ext cx="485551" cy="430660"/>
              <a:chOff x="557935" y="4118850"/>
              <a:chExt cx="672415" cy="596400"/>
            </a:xfrm>
          </p:grpSpPr>
          <p:sp>
            <p:nvSpPr>
              <p:cNvPr id="930" name="Google Shape;930;p97"/>
              <p:cNvSpPr/>
              <p:nvPr/>
            </p:nvSpPr>
            <p:spPr>
              <a:xfrm>
                <a:off x="564650" y="4118850"/>
                <a:ext cx="665700" cy="596400"/>
              </a:xfrm>
              <a:prstGeom prst="roundRect">
                <a:avLst>
                  <a:gd name="adj" fmla="val 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1" name="Google Shape;931;p97"/>
              <p:cNvPicPr preferRelativeResize="0"/>
              <p:nvPr/>
            </p:nvPicPr>
            <p:blipFill rotWithShape="1">
              <a:blip r:embed="rId3">
                <a:alphaModFix/>
              </a:blip>
              <a:srcRect l="4489" t="8889" r="6423" b="12438"/>
              <a:stretch/>
            </p:blipFill>
            <p:spPr>
              <a:xfrm>
                <a:off x="557935" y="4123300"/>
                <a:ext cx="665501" cy="587700"/>
              </a:xfrm>
              <a:prstGeom prst="rect">
                <a:avLst/>
              </a:prstGeom>
              <a:noFill/>
              <a:ln>
                <a:noFill/>
              </a:ln>
            </p:spPr>
          </p:pic>
        </p:grpSp>
        <p:grpSp>
          <p:nvGrpSpPr>
            <p:cNvPr id="932" name="Google Shape;932;p97"/>
            <p:cNvGrpSpPr/>
            <p:nvPr/>
          </p:nvGrpSpPr>
          <p:grpSpPr>
            <a:xfrm>
              <a:off x="1043439" y="3979065"/>
              <a:ext cx="485551" cy="430660"/>
              <a:chOff x="557935" y="4118850"/>
              <a:chExt cx="672415" cy="596400"/>
            </a:xfrm>
          </p:grpSpPr>
          <p:sp>
            <p:nvSpPr>
              <p:cNvPr id="933" name="Google Shape;933;p97"/>
              <p:cNvSpPr/>
              <p:nvPr/>
            </p:nvSpPr>
            <p:spPr>
              <a:xfrm>
                <a:off x="564650" y="4118850"/>
                <a:ext cx="665700" cy="596400"/>
              </a:xfrm>
              <a:prstGeom prst="roundRect">
                <a:avLst>
                  <a:gd name="adj" fmla="val 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4" name="Google Shape;934;p97"/>
              <p:cNvPicPr preferRelativeResize="0"/>
              <p:nvPr/>
            </p:nvPicPr>
            <p:blipFill rotWithShape="1">
              <a:blip r:embed="rId3">
                <a:alphaModFix/>
              </a:blip>
              <a:srcRect l="4489" t="8889" r="6423" b="12438"/>
              <a:stretch/>
            </p:blipFill>
            <p:spPr>
              <a:xfrm>
                <a:off x="557935" y="4123300"/>
                <a:ext cx="665501" cy="587700"/>
              </a:xfrm>
              <a:prstGeom prst="rect">
                <a:avLst/>
              </a:prstGeom>
              <a:noFill/>
              <a:ln>
                <a:noFill/>
              </a:ln>
            </p:spPr>
          </p:pic>
        </p:grpSp>
        <p:grpSp>
          <p:nvGrpSpPr>
            <p:cNvPr id="935" name="Google Shape;935;p97"/>
            <p:cNvGrpSpPr/>
            <p:nvPr/>
          </p:nvGrpSpPr>
          <p:grpSpPr>
            <a:xfrm>
              <a:off x="557901" y="4409715"/>
              <a:ext cx="485551" cy="430660"/>
              <a:chOff x="557935" y="4118850"/>
              <a:chExt cx="672415" cy="596400"/>
            </a:xfrm>
          </p:grpSpPr>
          <p:sp>
            <p:nvSpPr>
              <p:cNvPr id="936" name="Google Shape;936;p97"/>
              <p:cNvSpPr/>
              <p:nvPr/>
            </p:nvSpPr>
            <p:spPr>
              <a:xfrm>
                <a:off x="564650" y="4118850"/>
                <a:ext cx="665700" cy="596400"/>
              </a:xfrm>
              <a:prstGeom prst="roundRect">
                <a:avLst>
                  <a:gd name="adj" fmla="val 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7" name="Google Shape;937;p97"/>
              <p:cNvPicPr preferRelativeResize="0"/>
              <p:nvPr/>
            </p:nvPicPr>
            <p:blipFill rotWithShape="1">
              <a:blip r:embed="rId3">
                <a:alphaModFix/>
              </a:blip>
              <a:srcRect l="4489" t="8889" r="6423" b="12438"/>
              <a:stretch/>
            </p:blipFill>
            <p:spPr>
              <a:xfrm>
                <a:off x="557935" y="4123300"/>
                <a:ext cx="665501" cy="587700"/>
              </a:xfrm>
              <a:prstGeom prst="rect">
                <a:avLst/>
              </a:prstGeom>
              <a:noFill/>
              <a:ln>
                <a:noFill/>
              </a:ln>
            </p:spPr>
          </p:pic>
        </p:grpSp>
        <p:grpSp>
          <p:nvGrpSpPr>
            <p:cNvPr id="938" name="Google Shape;938;p97"/>
            <p:cNvGrpSpPr/>
            <p:nvPr/>
          </p:nvGrpSpPr>
          <p:grpSpPr>
            <a:xfrm>
              <a:off x="1043451" y="4409715"/>
              <a:ext cx="485551" cy="430660"/>
              <a:chOff x="557935" y="4118850"/>
              <a:chExt cx="672415" cy="596400"/>
            </a:xfrm>
          </p:grpSpPr>
          <p:sp>
            <p:nvSpPr>
              <p:cNvPr id="939" name="Google Shape;939;p97"/>
              <p:cNvSpPr/>
              <p:nvPr/>
            </p:nvSpPr>
            <p:spPr>
              <a:xfrm>
                <a:off x="564650" y="4118850"/>
                <a:ext cx="665700" cy="596400"/>
              </a:xfrm>
              <a:prstGeom prst="roundRect">
                <a:avLst>
                  <a:gd name="adj" fmla="val 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0" name="Google Shape;940;p97"/>
              <p:cNvPicPr preferRelativeResize="0"/>
              <p:nvPr/>
            </p:nvPicPr>
            <p:blipFill rotWithShape="1">
              <a:blip r:embed="rId3">
                <a:alphaModFix/>
              </a:blip>
              <a:srcRect l="4489" t="8889" r="6423" b="12438"/>
              <a:stretch/>
            </p:blipFill>
            <p:spPr>
              <a:xfrm>
                <a:off x="557935" y="4123300"/>
                <a:ext cx="665501" cy="587700"/>
              </a:xfrm>
              <a:prstGeom prst="rect">
                <a:avLst/>
              </a:prstGeom>
              <a:noFill/>
              <a:ln>
                <a:noFill/>
              </a:ln>
            </p:spPr>
          </p:pic>
        </p:grpSp>
      </p:grpSp>
      <p:grpSp>
        <p:nvGrpSpPr>
          <p:cNvPr id="941" name="Google Shape;941;p97"/>
          <p:cNvGrpSpPr/>
          <p:nvPr/>
        </p:nvGrpSpPr>
        <p:grpSpPr>
          <a:xfrm>
            <a:off x="2620075" y="3978883"/>
            <a:ext cx="540420" cy="479327"/>
            <a:chOff x="557935" y="4118850"/>
            <a:chExt cx="672415" cy="596400"/>
          </a:xfrm>
        </p:grpSpPr>
        <p:sp>
          <p:nvSpPr>
            <p:cNvPr id="942" name="Google Shape;942;p97"/>
            <p:cNvSpPr/>
            <p:nvPr/>
          </p:nvSpPr>
          <p:spPr>
            <a:xfrm>
              <a:off x="564650" y="4118850"/>
              <a:ext cx="665700" cy="596400"/>
            </a:xfrm>
            <a:prstGeom prst="roundRect">
              <a:avLst>
                <a:gd name="adj" fmla="val 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3" name="Google Shape;943;p97"/>
            <p:cNvPicPr preferRelativeResize="0"/>
            <p:nvPr/>
          </p:nvPicPr>
          <p:blipFill rotWithShape="1">
            <a:blip r:embed="rId3">
              <a:alphaModFix/>
            </a:blip>
            <a:srcRect l="4489" t="8889" r="6423" b="12438"/>
            <a:stretch/>
          </p:blipFill>
          <p:spPr>
            <a:xfrm>
              <a:off x="557935" y="4123300"/>
              <a:ext cx="665501" cy="587700"/>
            </a:xfrm>
            <a:prstGeom prst="rect">
              <a:avLst/>
            </a:prstGeom>
            <a:noFill/>
            <a:ln>
              <a:noFill/>
            </a:ln>
          </p:spPr>
        </p:pic>
      </p:grpSp>
      <p:grpSp>
        <p:nvGrpSpPr>
          <p:cNvPr id="944" name="Google Shape;944;p97"/>
          <p:cNvGrpSpPr/>
          <p:nvPr/>
        </p:nvGrpSpPr>
        <p:grpSpPr>
          <a:xfrm>
            <a:off x="3240499" y="3978883"/>
            <a:ext cx="540420" cy="479327"/>
            <a:chOff x="557935" y="4118850"/>
            <a:chExt cx="672415" cy="596400"/>
          </a:xfrm>
        </p:grpSpPr>
        <p:sp>
          <p:nvSpPr>
            <p:cNvPr id="945" name="Google Shape;945;p97"/>
            <p:cNvSpPr/>
            <p:nvPr/>
          </p:nvSpPr>
          <p:spPr>
            <a:xfrm>
              <a:off x="564650" y="4118850"/>
              <a:ext cx="665700" cy="596400"/>
            </a:xfrm>
            <a:prstGeom prst="roundRect">
              <a:avLst>
                <a:gd name="adj" fmla="val 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6" name="Google Shape;946;p97"/>
            <p:cNvPicPr preferRelativeResize="0"/>
            <p:nvPr/>
          </p:nvPicPr>
          <p:blipFill rotWithShape="1">
            <a:blip r:embed="rId3">
              <a:alphaModFix/>
            </a:blip>
            <a:srcRect l="4489" t="8889" r="6423" b="12438"/>
            <a:stretch/>
          </p:blipFill>
          <p:spPr>
            <a:xfrm>
              <a:off x="557935" y="4123300"/>
              <a:ext cx="665501" cy="587700"/>
            </a:xfrm>
            <a:prstGeom prst="rect">
              <a:avLst/>
            </a:prstGeom>
            <a:noFill/>
            <a:ln>
              <a:noFill/>
            </a:ln>
          </p:spPr>
        </p:pic>
      </p:grpSp>
      <p:grpSp>
        <p:nvGrpSpPr>
          <p:cNvPr id="947" name="Google Shape;947;p97"/>
          <p:cNvGrpSpPr/>
          <p:nvPr/>
        </p:nvGrpSpPr>
        <p:grpSpPr>
          <a:xfrm>
            <a:off x="2620075" y="4555954"/>
            <a:ext cx="540420" cy="479327"/>
            <a:chOff x="557935" y="4118850"/>
            <a:chExt cx="672415" cy="596400"/>
          </a:xfrm>
        </p:grpSpPr>
        <p:sp>
          <p:nvSpPr>
            <p:cNvPr id="948" name="Google Shape;948;p97"/>
            <p:cNvSpPr/>
            <p:nvPr/>
          </p:nvSpPr>
          <p:spPr>
            <a:xfrm>
              <a:off x="564650" y="4118850"/>
              <a:ext cx="665700" cy="596400"/>
            </a:xfrm>
            <a:prstGeom prst="roundRect">
              <a:avLst>
                <a:gd name="adj" fmla="val 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9" name="Google Shape;949;p97"/>
            <p:cNvPicPr preferRelativeResize="0"/>
            <p:nvPr/>
          </p:nvPicPr>
          <p:blipFill rotWithShape="1">
            <a:blip r:embed="rId3">
              <a:alphaModFix/>
            </a:blip>
            <a:srcRect l="4489" t="8889" r="6423" b="12438"/>
            <a:stretch/>
          </p:blipFill>
          <p:spPr>
            <a:xfrm>
              <a:off x="557935" y="4123300"/>
              <a:ext cx="665501" cy="587700"/>
            </a:xfrm>
            <a:prstGeom prst="rect">
              <a:avLst/>
            </a:prstGeom>
            <a:noFill/>
            <a:ln>
              <a:noFill/>
            </a:ln>
          </p:spPr>
        </p:pic>
      </p:grpSp>
      <p:grpSp>
        <p:nvGrpSpPr>
          <p:cNvPr id="950" name="Google Shape;950;p97"/>
          <p:cNvGrpSpPr/>
          <p:nvPr/>
        </p:nvGrpSpPr>
        <p:grpSpPr>
          <a:xfrm>
            <a:off x="3240499" y="4555954"/>
            <a:ext cx="540420" cy="479327"/>
            <a:chOff x="557935" y="4118850"/>
            <a:chExt cx="672415" cy="596400"/>
          </a:xfrm>
        </p:grpSpPr>
        <p:sp>
          <p:nvSpPr>
            <p:cNvPr id="951" name="Google Shape;951;p97"/>
            <p:cNvSpPr/>
            <p:nvPr/>
          </p:nvSpPr>
          <p:spPr>
            <a:xfrm>
              <a:off x="564650" y="4118850"/>
              <a:ext cx="665700" cy="596400"/>
            </a:xfrm>
            <a:prstGeom prst="roundRect">
              <a:avLst>
                <a:gd name="adj" fmla="val 0"/>
              </a:avLst>
            </a:prstGeom>
            <a:solidFill>
              <a:schemeClr val="dk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2" name="Google Shape;952;p97"/>
            <p:cNvPicPr preferRelativeResize="0"/>
            <p:nvPr/>
          </p:nvPicPr>
          <p:blipFill rotWithShape="1">
            <a:blip r:embed="rId3">
              <a:alphaModFix/>
            </a:blip>
            <a:srcRect l="4489" t="8889" r="6423" b="12438"/>
            <a:stretch/>
          </p:blipFill>
          <p:spPr>
            <a:xfrm>
              <a:off x="557935" y="4123300"/>
              <a:ext cx="665501" cy="587700"/>
            </a:xfrm>
            <a:prstGeom prst="rect">
              <a:avLst/>
            </a:prstGeom>
            <a:noFill/>
            <a:ln>
              <a:noFill/>
            </a:ln>
          </p:spPr>
        </p:pic>
      </p:grpSp>
      <p:sp>
        <p:nvSpPr>
          <p:cNvPr id="953" name="Google Shape;953;p97"/>
          <p:cNvSpPr/>
          <p:nvPr/>
        </p:nvSpPr>
        <p:spPr>
          <a:xfrm>
            <a:off x="4572000" y="1932650"/>
            <a:ext cx="3477600" cy="2287800"/>
          </a:xfrm>
          <a:prstGeom prst="rect">
            <a:avLst/>
          </a:prstGeom>
          <a:solidFill>
            <a:srgbClr val="FFFFFF">
              <a:alpha val="575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98"/>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Layout with Sizing &amp; Spacing</a:t>
            </a:r>
            <a:endParaRPr>
              <a:latin typeface="Roboto Medium"/>
              <a:ea typeface="Roboto Medium"/>
              <a:cs typeface="Roboto Medium"/>
              <a:sym typeface="Roboto Medium"/>
            </a:endParaRPr>
          </a:p>
        </p:txBody>
      </p:sp>
      <p:sp>
        <p:nvSpPr>
          <p:cNvPr id="959" name="Google Shape;959;p98"/>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60" name="Google Shape;960;p98"/>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Cautionary Tale</a:t>
            </a:r>
            <a:endParaRPr sz="1800" b="1">
              <a:solidFill>
                <a:srgbClr val="DFE0E2"/>
              </a:solidFill>
            </a:endParaRPr>
          </a:p>
        </p:txBody>
      </p:sp>
      <p:sp>
        <p:nvSpPr>
          <p:cNvPr id="961" name="Google Shape;961;p98"/>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a:t>
            </a:r>
            <a:endParaRPr sz="1300" b="1">
              <a:solidFill>
                <a:srgbClr val="F0F3F3"/>
              </a:solidFill>
              <a:latin typeface="Roboto"/>
              <a:ea typeface="Roboto"/>
              <a:cs typeface="Roboto"/>
              <a:sym typeface="Roboto"/>
            </a:endParaRPr>
          </a:p>
        </p:txBody>
      </p:sp>
      <p:sp>
        <p:nvSpPr>
          <p:cNvPr id="962" name="Google Shape;962;p98"/>
          <p:cNvSpPr txBox="1"/>
          <p:nvPr/>
        </p:nvSpPr>
        <p:spPr>
          <a:xfrm>
            <a:off x="381000" y="1863475"/>
            <a:ext cx="8343900" cy="1986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400">
                <a:solidFill>
                  <a:schemeClr val="dk1"/>
                </a:solidFill>
                <a:latin typeface="Roboto"/>
                <a:ea typeface="Roboto"/>
                <a:cs typeface="Roboto"/>
                <a:sym typeface="Roboto"/>
              </a:rPr>
              <a:t>Build three rows</a:t>
            </a:r>
            <a:endParaRPr sz="24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sz="2400" u="sng">
                <a:solidFill>
                  <a:schemeClr val="hlink"/>
                </a:solidFill>
                <a:latin typeface="Roboto"/>
                <a:ea typeface="Roboto"/>
                <a:cs typeface="Roboto"/>
                <a:sym typeface="Roboto"/>
                <a:hlinkClick r:id="rId4"/>
              </a:rPr>
              <a:t>Dem</a:t>
            </a:r>
            <a:r>
              <a:rPr lang="en" sz="2400" u="sng">
                <a:solidFill>
                  <a:schemeClr val="hlink"/>
                </a:solidFill>
                <a:latin typeface="Roboto"/>
                <a:ea typeface="Roboto"/>
                <a:cs typeface="Roboto"/>
                <a:sym typeface="Roboto"/>
                <a:hlinkClick r:id="rId4"/>
              </a:rPr>
              <a:t>o</a:t>
            </a:r>
            <a:endParaRPr/>
          </a:p>
        </p:txBody>
      </p:sp>
      <p:pic>
        <p:nvPicPr>
          <p:cNvPr id="963" name="Google Shape;963;p98"/>
          <p:cNvPicPr preferRelativeResize="0"/>
          <p:nvPr/>
        </p:nvPicPr>
        <p:blipFill>
          <a:blip r:embed="rId5">
            <a:alphaModFix/>
          </a:blip>
          <a:stretch>
            <a:fillRect/>
          </a:stretch>
        </p:blipFill>
        <p:spPr>
          <a:xfrm>
            <a:off x="4725375" y="497713"/>
            <a:ext cx="2074025" cy="41480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99"/>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69" name="Google Shape;969;p99"/>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a:t>
            </a:r>
            <a:endParaRPr sz="1300" b="1">
              <a:solidFill>
                <a:srgbClr val="F0F3F3"/>
              </a:solidFill>
              <a:latin typeface="Roboto"/>
              <a:ea typeface="Roboto"/>
              <a:cs typeface="Roboto"/>
              <a:sym typeface="Roboto"/>
            </a:endParaRPr>
          </a:p>
        </p:txBody>
      </p:sp>
      <p:sp>
        <p:nvSpPr>
          <p:cNvPr id="970" name="Google Shape;970;p99"/>
          <p:cNvSpPr txBox="1"/>
          <p:nvPr/>
        </p:nvSpPr>
        <p:spPr>
          <a:xfrm>
            <a:off x="381000" y="1863475"/>
            <a:ext cx="8343900" cy="1986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400">
                <a:solidFill>
                  <a:srgbClr val="DDDDDD"/>
                </a:solidFill>
                <a:latin typeface="Roboto"/>
                <a:ea typeface="Roboto"/>
                <a:cs typeface="Roboto"/>
                <a:sym typeface="Roboto"/>
              </a:rPr>
              <a:t>Build three rows</a:t>
            </a:r>
            <a:endParaRPr sz="2400">
              <a:solidFill>
                <a:srgbClr val="DDDDDD"/>
              </a:solidFill>
              <a:latin typeface="Roboto"/>
              <a:ea typeface="Roboto"/>
              <a:cs typeface="Roboto"/>
              <a:sym typeface="Roboto"/>
            </a:endParaRPr>
          </a:p>
          <a:p>
            <a:pPr marL="0" lvl="0" indent="0" algn="l" rtl="0">
              <a:lnSpc>
                <a:spcPct val="115000"/>
              </a:lnSpc>
              <a:spcBef>
                <a:spcPts val="0"/>
              </a:spcBef>
              <a:spcAft>
                <a:spcPts val="0"/>
              </a:spcAft>
              <a:buNone/>
            </a:pPr>
            <a:r>
              <a:rPr lang="en" sz="2400">
                <a:solidFill>
                  <a:schemeClr val="dk1"/>
                </a:solidFill>
                <a:latin typeface="Roboto"/>
                <a:ea typeface="Roboto"/>
                <a:cs typeface="Roboto"/>
                <a:sym typeface="Roboto"/>
              </a:rPr>
              <a:t>Add margin?</a:t>
            </a:r>
            <a:endParaRPr sz="24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sz="2400" u="sng">
                <a:solidFill>
                  <a:schemeClr val="hlink"/>
                </a:solidFill>
                <a:latin typeface="Roboto"/>
                <a:ea typeface="Roboto"/>
                <a:cs typeface="Roboto"/>
                <a:sym typeface="Roboto"/>
                <a:hlinkClick r:id="rId4"/>
              </a:rPr>
              <a:t>Demo</a:t>
            </a:r>
            <a:endParaRPr/>
          </a:p>
        </p:txBody>
      </p:sp>
      <p:pic>
        <p:nvPicPr>
          <p:cNvPr id="971" name="Google Shape;971;p99"/>
          <p:cNvPicPr preferRelativeResize="0"/>
          <p:nvPr/>
        </p:nvPicPr>
        <p:blipFill rotWithShape="1">
          <a:blip r:embed="rId5">
            <a:alphaModFix/>
          </a:blip>
          <a:srcRect t="49" b="49"/>
          <a:stretch/>
        </p:blipFill>
        <p:spPr>
          <a:xfrm>
            <a:off x="4725375" y="497713"/>
            <a:ext cx="2074025" cy="4148073"/>
          </a:xfrm>
          <a:prstGeom prst="rect">
            <a:avLst/>
          </a:prstGeom>
          <a:noFill/>
          <a:ln>
            <a:noFill/>
          </a:ln>
        </p:spPr>
      </p:pic>
      <p:sp>
        <p:nvSpPr>
          <p:cNvPr id="972" name="Google Shape;972;p99"/>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Layout with Sizing &amp; Spacing</a:t>
            </a:r>
            <a:endParaRPr>
              <a:latin typeface="Roboto Medium"/>
              <a:ea typeface="Roboto Medium"/>
              <a:cs typeface="Roboto Medium"/>
              <a:sym typeface="Roboto Medium"/>
            </a:endParaRPr>
          </a:p>
        </p:txBody>
      </p:sp>
      <p:sp>
        <p:nvSpPr>
          <p:cNvPr id="973" name="Google Shape;973;p99"/>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Cautionary Tale</a:t>
            </a:r>
            <a:endParaRPr sz="1800" b="1">
              <a:solidFill>
                <a:srgbClr val="DFE0E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55"/>
          <p:cNvSpPr txBox="1"/>
          <p:nvPr/>
        </p:nvSpPr>
        <p:spPr>
          <a:xfrm>
            <a:off x="381000" y="962100"/>
            <a:ext cx="8229600" cy="6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a:ea typeface="Roboto"/>
                <a:cs typeface="Roboto"/>
                <a:sym typeface="Roboto"/>
              </a:rPr>
              <a:t>Last lecture</a:t>
            </a:r>
            <a:endParaRPr sz="2400">
              <a:latin typeface="Roboto"/>
              <a:ea typeface="Roboto"/>
              <a:cs typeface="Roboto"/>
              <a:sym typeface="Roboto"/>
            </a:endParaRPr>
          </a:p>
        </p:txBody>
      </p:sp>
      <p:pic>
        <p:nvPicPr>
          <p:cNvPr id="226" name="Google Shape;226;p55"/>
          <p:cNvPicPr preferRelativeResize="0"/>
          <p:nvPr/>
        </p:nvPicPr>
        <p:blipFill>
          <a:blip r:embed="rId3">
            <a:alphaModFix/>
          </a:blip>
          <a:stretch>
            <a:fillRect/>
          </a:stretch>
        </p:blipFill>
        <p:spPr>
          <a:xfrm>
            <a:off x="6553800" y="1996349"/>
            <a:ext cx="1371000" cy="1371000"/>
          </a:xfrm>
          <a:prstGeom prst="rect">
            <a:avLst/>
          </a:prstGeom>
          <a:noFill/>
          <a:ln>
            <a:noFill/>
          </a:ln>
        </p:spPr>
      </p:pic>
      <p:sp>
        <p:nvSpPr>
          <p:cNvPr id="227" name="Google Shape;227;p55"/>
          <p:cNvSpPr txBox="1"/>
          <p:nvPr/>
        </p:nvSpPr>
        <p:spPr>
          <a:xfrm>
            <a:off x="457200" y="1506958"/>
            <a:ext cx="5378400" cy="1116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Introduced JavaScript basics </a:t>
            </a:r>
            <a:endParaRPr>
              <a:solidFill>
                <a:schemeClr val="dk1"/>
              </a:solidFill>
              <a:latin typeface="Roboto"/>
              <a:ea typeface="Roboto"/>
              <a:cs typeface="Roboto"/>
              <a:sym typeface="Roboto"/>
            </a:endParaRPr>
          </a:p>
          <a:p>
            <a:pPr marL="914400" lvl="1"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ES6 </a:t>
            </a:r>
            <a:endParaRPr>
              <a:solidFill>
                <a:schemeClr val="dk1"/>
              </a:solidFill>
              <a:latin typeface="Roboto"/>
              <a:ea typeface="Roboto"/>
              <a:cs typeface="Roboto"/>
              <a:sym typeface="Roboto"/>
            </a:endParaRPr>
          </a:p>
          <a:p>
            <a:pPr marL="914400" lvl="1"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JSX</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Demoed simple React Native app</a:t>
            </a:r>
            <a:endParaRPr>
              <a:solidFill>
                <a:schemeClr val="dk1"/>
              </a:solidFill>
              <a:latin typeface="Roboto"/>
              <a:ea typeface="Roboto"/>
              <a:cs typeface="Roboto"/>
              <a:sym typeface="Roboto"/>
            </a:endParaRPr>
          </a:p>
          <a:p>
            <a:pPr marL="45720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100"/>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79" name="Google Shape;979;p100"/>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a:t>
            </a:r>
            <a:endParaRPr sz="1300" b="1">
              <a:solidFill>
                <a:srgbClr val="F0F3F3"/>
              </a:solidFill>
              <a:latin typeface="Roboto"/>
              <a:ea typeface="Roboto"/>
              <a:cs typeface="Roboto"/>
              <a:sym typeface="Roboto"/>
            </a:endParaRPr>
          </a:p>
        </p:txBody>
      </p:sp>
      <p:sp>
        <p:nvSpPr>
          <p:cNvPr id="980" name="Google Shape;980;p100"/>
          <p:cNvSpPr txBox="1"/>
          <p:nvPr/>
        </p:nvSpPr>
        <p:spPr>
          <a:xfrm>
            <a:off x="381000" y="1863475"/>
            <a:ext cx="8343900" cy="1986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400">
                <a:solidFill>
                  <a:srgbClr val="DDDDDD"/>
                </a:solidFill>
                <a:latin typeface="Roboto"/>
                <a:ea typeface="Roboto"/>
                <a:cs typeface="Roboto"/>
                <a:sym typeface="Roboto"/>
              </a:rPr>
              <a:t>Build three rows</a:t>
            </a:r>
            <a:endParaRPr sz="2400">
              <a:solidFill>
                <a:srgbClr val="DDDDDD"/>
              </a:solidFill>
              <a:latin typeface="Roboto"/>
              <a:ea typeface="Roboto"/>
              <a:cs typeface="Roboto"/>
              <a:sym typeface="Roboto"/>
            </a:endParaRPr>
          </a:p>
          <a:p>
            <a:pPr marL="0" lvl="0" indent="0" algn="l" rtl="0">
              <a:lnSpc>
                <a:spcPct val="115000"/>
              </a:lnSpc>
              <a:spcBef>
                <a:spcPts val="0"/>
              </a:spcBef>
              <a:spcAft>
                <a:spcPts val="0"/>
              </a:spcAft>
              <a:buNone/>
            </a:pPr>
            <a:r>
              <a:rPr lang="en" sz="2400">
                <a:solidFill>
                  <a:schemeClr val="dk1"/>
                </a:solidFill>
                <a:latin typeface="Roboto"/>
                <a:ea typeface="Roboto"/>
                <a:cs typeface="Roboto"/>
                <a:sym typeface="Roboto"/>
              </a:rPr>
              <a:t>Add margin? </a:t>
            </a:r>
            <a:endParaRPr sz="24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sz="2400" u="sng">
                <a:solidFill>
                  <a:schemeClr val="hlink"/>
                </a:solidFill>
                <a:latin typeface="Roboto"/>
                <a:ea typeface="Roboto"/>
                <a:cs typeface="Roboto"/>
                <a:sym typeface="Roboto"/>
                <a:hlinkClick r:id="rId4"/>
              </a:rPr>
              <a:t>Demo</a:t>
            </a:r>
            <a:endParaRPr/>
          </a:p>
        </p:txBody>
      </p:sp>
      <p:pic>
        <p:nvPicPr>
          <p:cNvPr id="981" name="Google Shape;981;p100"/>
          <p:cNvPicPr preferRelativeResize="0"/>
          <p:nvPr/>
        </p:nvPicPr>
        <p:blipFill rotWithShape="1">
          <a:blip r:embed="rId5">
            <a:alphaModFix/>
          </a:blip>
          <a:srcRect l="99" r="89"/>
          <a:stretch/>
        </p:blipFill>
        <p:spPr>
          <a:xfrm>
            <a:off x="4725375" y="497713"/>
            <a:ext cx="2074025" cy="4148074"/>
          </a:xfrm>
          <a:prstGeom prst="rect">
            <a:avLst/>
          </a:prstGeom>
          <a:noFill/>
          <a:ln>
            <a:noFill/>
          </a:ln>
        </p:spPr>
      </p:pic>
      <p:sp>
        <p:nvSpPr>
          <p:cNvPr id="982" name="Google Shape;982;p100"/>
          <p:cNvSpPr txBox="1"/>
          <p:nvPr/>
        </p:nvSpPr>
        <p:spPr>
          <a:xfrm>
            <a:off x="1421400" y="2647950"/>
            <a:ext cx="3150600" cy="8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0000"/>
                </a:solidFill>
                <a:latin typeface="Kalam"/>
                <a:ea typeface="Kalam"/>
                <a:cs typeface="Kalam"/>
                <a:sym typeface="Kalam"/>
              </a:rPr>
              <a:t>too much work</a:t>
            </a:r>
            <a:endParaRPr sz="1800">
              <a:solidFill>
                <a:srgbClr val="FF0000"/>
              </a:solidFill>
              <a:latin typeface="Kalam"/>
              <a:ea typeface="Kalam"/>
              <a:cs typeface="Kalam"/>
              <a:sym typeface="Kalam"/>
            </a:endParaRPr>
          </a:p>
        </p:txBody>
      </p:sp>
      <p:sp>
        <p:nvSpPr>
          <p:cNvPr id="983" name="Google Shape;983;p100"/>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Layout with Sizing &amp; Spacing</a:t>
            </a:r>
            <a:endParaRPr>
              <a:latin typeface="Roboto Medium"/>
              <a:ea typeface="Roboto Medium"/>
              <a:cs typeface="Roboto Medium"/>
              <a:sym typeface="Roboto Medium"/>
            </a:endParaRPr>
          </a:p>
        </p:txBody>
      </p:sp>
      <p:sp>
        <p:nvSpPr>
          <p:cNvPr id="984" name="Google Shape;984;p100"/>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Cautionary Tale</a:t>
            </a:r>
            <a:endParaRPr sz="1800" b="1">
              <a:solidFill>
                <a:srgbClr val="DFE0E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01"/>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Flexboxes </a:t>
            </a:r>
            <a:r>
              <a:rPr lang="en"/>
              <a:t>💪</a:t>
            </a:r>
            <a:endParaRPr>
              <a:latin typeface="Roboto Medium"/>
              <a:ea typeface="Roboto Medium"/>
              <a:cs typeface="Roboto Medium"/>
              <a:sym typeface="Roboto Medium"/>
            </a:endParaRPr>
          </a:p>
        </p:txBody>
      </p:sp>
      <p:sp>
        <p:nvSpPr>
          <p:cNvPr id="990" name="Google Shape;990;p101"/>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01"/>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FLEX-ible Layout Control </a:t>
            </a:r>
            <a:endParaRPr sz="1800" b="1">
              <a:solidFill>
                <a:srgbClr val="DFE0E2"/>
              </a:solidFill>
            </a:endParaRPr>
          </a:p>
        </p:txBody>
      </p:sp>
      <p:sp>
        <p:nvSpPr>
          <p:cNvPr id="992" name="Google Shape;992;p101"/>
          <p:cNvSpPr txBox="1"/>
          <p:nvPr/>
        </p:nvSpPr>
        <p:spPr>
          <a:xfrm>
            <a:off x="457200" y="2134475"/>
            <a:ext cx="3256200" cy="14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400">
                <a:solidFill>
                  <a:schemeClr val="dk1"/>
                </a:solidFill>
                <a:latin typeface="Roboto"/>
                <a:ea typeface="Roboto"/>
                <a:cs typeface="Roboto"/>
                <a:sym typeface="Roboto"/>
              </a:rPr>
              <a:t>It helps create responsive design</a:t>
            </a:r>
            <a:endParaRPr sz="2400">
              <a:solidFill>
                <a:schemeClr val="dk1"/>
              </a:solidFill>
              <a:latin typeface="Roboto"/>
              <a:ea typeface="Roboto"/>
              <a:cs typeface="Roboto"/>
              <a:sym typeface="Roboto"/>
            </a:endParaRPr>
          </a:p>
        </p:txBody>
      </p:sp>
      <p:sp>
        <p:nvSpPr>
          <p:cNvPr id="993" name="Google Shape;993;p101"/>
          <p:cNvSpPr txBox="1"/>
          <p:nvPr/>
        </p:nvSpPr>
        <p:spPr>
          <a:xfrm>
            <a:off x="381000" y="1298375"/>
            <a:ext cx="41910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WHY FLEXBOXES?</a:t>
            </a:r>
            <a:endParaRPr>
              <a:latin typeface="Roboto"/>
              <a:ea typeface="Roboto"/>
              <a:cs typeface="Roboto"/>
              <a:sym typeface="Roboto"/>
            </a:endParaRPr>
          </a:p>
        </p:txBody>
      </p:sp>
      <p:pic>
        <p:nvPicPr>
          <p:cNvPr id="994" name="Google Shape;994;p101"/>
          <p:cNvPicPr preferRelativeResize="0"/>
          <p:nvPr/>
        </p:nvPicPr>
        <p:blipFill>
          <a:blip r:embed="rId3">
            <a:alphaModFix/>
          </a:blip>
          <a:stretch>
            <a:fillRect/>
          </a:stretch>
        </p:blipFill>
        <p:spPr>
          <a:xfrm>
            <a:off x="3622250" y="545263"/>
            <a:ext cx="1735074" cy="3086099"/>
          </a:xfrm>
          <a:prstGeom prst="rect">
            <a:avLst/>
          </a:prstGeom>
          <a:noFill/>
          <a:ln w="28575" cap="flat" cmpd="sng">
            <a:solidFill>
              <a:srgbClr val="FFFFFF"/>
            </a:solidFill>
            <a:prstDash val="solid"/>
            <a:round/>
            <a:headEnd type="none" w="sm" len="sm"/>
            <a:tailEnd type="none" w="sm" len="sm"/>
          </a:ln>
        </p:spPr>
      </p:pic>
      <p:pic>
        <p:nvPicPr>
          <p:cNvPr id="995" name="Google Shape;995;p101"/>
          <p:cNvPicPr preferRelativeResize="0"/>
          <p:nvPr/>
        </p:nvPicPr>
        <p:blipFill>
          <a:blip r:embed="rId4">
            <a:alphaModFix/>
          </a:blip>
          <a:stretch>
            <a:fillRect/>
          </a:stretch>
        </p:blipFill>
        <p:spPr>
          <a:xfrm>
            <a:off x="4455759" y="943710"/>
            <a:ext cx="2736575" cy="3654550"/>
          </a:xfrm>
          <a:prstGeom prst="rect">
            <a:avLst/>
          </a:prstGeom>
          <a:noFill/>
          <a:ln w="28575" cap="flat" cmpd="sng">
            <a:solidFill>
              <a:srgbClr val="FFFFFF"/>
            </a:solidFill>
            <a:prstDash val="solid"/>
            <a:round/>
            <a:headEnd type="none" w="sm" len="sm"/>
            <a:tailEnd type="none" w="sm" len="sm"/>
          </a:ln>
        </p:spPr>
      </p:pic>
      <p:sp>
        <p:nvSpPr>
          <p:cNvPr id="996" name="Google Shape;996;p101"/>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5"/>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6"/>
              </a:rPr>
              <a:t>React Native Express</a:t>
            </a:r>
            <a:r>
              <a:rPr lang="en">
                <a:solidFill>
                  <a:srgbClr val="F2F0F5"/>
                </a:solidFill>
                <a:latin typeface="Roboto"/>
                <a:ea typeface="Roboto"/>
                <a:cs typeface="Roboto"/>
                <a:sym typeface="Roboto"/>
              </a:rPr>
              <a:t> / </a:t>
            </a:r>
            <a:r>
              <a:rPr lang="en" u="sng">
                <a:solidFill>
                  <a:schemeClr val="accent1"/>
                </a:solidFill>
                <a:latin typeface="Roboto"/>
                <a:ea typeface="Roboto"/>
                <a:cs typeface="Roboto"/>
                <a:sym typeface="Roboto"/>
                <a:hlinkClick r:id="rId7"/>
              </a:rPr>
              <a:t>Cheatsheet</a:t>
            </a:r>
            <a:r>
              <a:rPr lang="en">
                <a:solidFill>
                  <a:schemeClr val="accent1"/>
                </a:solidFill>
                <a:latin typeface="Roboto"/>
                <a:ea typeface="Roboto"/>
                <a:cs typeface="Roboto"/>
                <a:sym typeface="Roboto"/>
              </a:rPr>
              <a:t> </a:t>
            </a:r>
            <a:endParaRPr sz="1300" b="1">
              <a:solidFill>
                <a:srgbClr val="F0F3F3"/>
              </a:solidFill>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02"/>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Flexboxes </a:t>
            </a:r>
            <a:r>
              <a:rPr lang="en"/>
              <a:t>💪</a:t>
            </a:r>
            <a:endParaRPr>
              <a:latin typeface="Roboto Medium"/>
              <a:ea typeface="Roboto Medium"/>
              <a:cs typeface="Roboto Medium"/>
              <a:sym typeface="Roboto Medium"/>
            </a:endParaRPr>
          </a:p>
        </p:txBody>
      </p:sp>
      <p:sp>
        <p:nvSpPr>
          <p:cNvPr id="1002" name="Google Shape;1002;p102"/>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02"/>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FLEX-ible Layout Control </a:t>
            </a:r>
            <a:endParaRPr sz="1800" b="1">
              <a:solidFill>
                <a:srgbClr val="DFE0E2"/>
              </a:solidFill>
            </a:endParaRPr>
          </a:p>
        </p:txBody>
      </p:sp>
      <p:sp>
        <p:nvSpPr>
          <p:cNvPr id="1004" name="Google Shape;1004;p102"/>
          <p:cNvSpPr txBox="1"/>
          <p:nvPr/>
        </p:nvSpPr>
        <p:spPr>
          <a:xfrm>
            <a:off x="457200" y="2134475"/>
            <a:ext cx="3256200" cy="14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400">
                <a:solidFill>
                  <a:schemeClr val="dk1"/>
                </a:solidFill>
                <a:latin typeface="Roboto"/>
                <a:ea typeface="Roboto"/>
                <a:cs typeface="Roboto"/>
                <a:sym typeface="Roboto"/>
              </a:rPr>
              <a:t>It helps create responsive design</a:t>
            </a:r>
            <a:endParaRPr sz="2400">
              <a:solidFill>
                <a:schemeClr val="dk1"/>
              </a:solidFill>
              <a:latin typeface="Roboto"/>
              <a:ea typeface="Roboto"/>
              <a:cs typeface="Roboto"/>
              <a:sym typeface="Roboto"/>
            </a:endParaRPr>
          </a:p>
        </p:txBody>
      </p:sp>
      <p:sp>
        <p:nvSpPr>
          <p:cNvPr id="1005" name="Google Shape;1005;p102"/>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F2F0F5"/>
                </a:solidFill>
                <a:latin typeface="Roboto"/>
                <a:ea typeface="Roboto"/>
                <a:cs typeface="Roboto"/>
                <a:sym typeface="Roboto"/>
              </a:rPr>
              <a:t> / </a:t>
            </a:r>
            <a:r>
              <a:rPr lang="en" u="sng">
                <a:solidFill>
                  <a:schemeClr val="accent1"/>
                </a:solidFill>
                <a:latin typeface="Roboto"/>
                <a:ea typeface="Roboto"/>
                <a:cs typeface="Roboto"/>
                <a:sym typeface="Roboto"/>
                <a:hlinkClick r:id="rId5"/>
              </a:rPr>
              <a:t>Cheatsheet</a:t>
            </a:r>
            <a:r>
              <a:rPr lang="en">
                <a:solidFill>
                  <a:schemeClr val="accent1"/>
                </a:solidFill>
                <a:latin typeface="Roboto"/>
                <a:ea typeface="Roboto"/>
                <a:cs typeface="Roboto"/>
                <a:sym typeface="Roboto"/>
              </a:rPr>
              <a:t> </a:t>
            </a:r>
            <a:endParaRPr sz="1300" b="1">
              <a:solidFill>
                <a:srgbClr val="F0F3F3"/>
              </a:solidFill>
              <a:latin typeface="Roboto"/>
              <a:ea typeface="Roboto"/>
              <a:cs typeface="Roboto"/>
              <a:sym typeface="Roboto"/>
            </a:endParaRPr>
          </a:p>
        </p:txBody>
      </p:sp>
      <p:sp>
        <p:nvSpPr>
          <p:cNvPr id="1006" name="Google Shape;1006;p102"/>
          <p:cNvSpPr txBox="1"/>
          <p:nvPr/>
        </p:nvSpPr>
        <p:spPr>
          <a:xfrm>
            <a:off x="381000" y="1298375"/>
            <a:ext cx="41910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WHY FLEXBOXES?</a:t>
            </a:r>
            <a:endParaRPr>
              <a:latin typeface="Roboto"/>
              <a:ea typeface="Roboto"/>
              <a:cs typeface="Roboto"/>
              <a:sym typeface="Roboto"/>
            </a:endParaRPr>
          </a:p>
        </p:txBody>
      </p:sp>
      <p:sp>
        <p:nvSpPr>
          <p:cNvPr id="1007" name="Google Shape;1007;p102"/>
          <p:cNvSpPr txBox="1"/>
          <p:nvPr/>
        </p:nvSpPr>
        <p:spPr>
          <a:xfrm>
            <a:off x="4419600" y="2134475"/>
            <a:ext cx="2156700" cy="14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400">
                <a:solidFill>
                  <a:schemeClr val="dk1"/>
                </a:solidFill>
                <a:latin typeface="Roboto"/>
                <a:ea typeface="Roboto"/>
                <a:cs typeface="Roboto"/>
                <a:sym typeface="Roboto"/>
              </a:rPr>
              <a:t>Deciding </a:t>
            </a:r>
            <a:r>
              <a:rPr lang="en" sz="2400" b="1">
                <a:solidFill>
                  <a:schemeClr val="accent1"/>
                </a:solidFill>
                <a:latin typeface="Roboto"/>
                <a:ea typeface="Roboto"/>
                <a:cs typeface="Roboto"/>
                <a:sym typeface="Roboto"/>
              </a:rPr>
              <a:t>spacing</a:t>
            </a:r>
            <a:r>
              <a:rPr lang="en" sz="2400">
                <a:solidFill>
                  <a:schemeClr val="dk1"/>
                </a:solidFill>
                <a:latin typeface="Roboto"/>
                <a:ea typeface="Roboto"/>
                <a:cs typeface="Roboto"/>
                <a:sym typeface="Roboto"/>
              </a:rPr>
              <a:t> of components</a:t>
            </a:r>
            <a:endParaRPr sz="2400">
              <a:solidFill>
                <a:schemeClr val="dk1"/>
              </a:solidFill>
              <a:latin typeface="Roboto"/>
              <a:ea typeface="Roboto"/>
              <a:cs typeface="Roboto"/>
              <a:sym typeface="Roboto"/>
            </a:endParaRPr>
          </a:p>
        </p:txBody>
      </p:sp>
      <p:sp>
        <p:nvSpPr>
          <p:cNvPr id="1008" name="Google Shape;1008;p102"/>
          <p:cNvSpPr txBox="1"/>
          <p:nvPr/>
        </p:nvSpPr>
        <p:spPr>
          <a:xfrm>
            <a:off x="4419600" y="1298375"/>
            <a:ext cx="41910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WHEN TO USE IT</a:t>
            </a:r>
            <a:endParaRPr>
              <a:latin typeface="Roboto"/>
              <a:ea typeface="Roboto"/>
              <a:cs typeface="Roboto"/>
              <a:sym typeface="Roboto"/>
            </a:endParaRPr>
          </a:p>
        </p:txBody>
      </p:sp>
      <p:pic>
        <p:nvPicPr>
          <p:cNvPr id="1009" name="Google Shape;1009;p102"/>
          <p:cNvPicPr preferRelativeResize="0"/>
          <p:nvPr/>
        </p:nvPicPr>
        <p:blipFill>
          <a:blip r:embed="rId6">
            <a:alphaModFix/>
          </a:blip>
          <a:stretch>
            <a:fillRect/>
          </a:stretch>
        </p:blipFill>
        <p:spPr>
          <a:xfrm>
            <a:off x="6728575" y="1302875"/>
            <a:ext cx="1735074" cy="3086099"/>
          </a:xfrm>
          <a:prstGeom prst="rect">
            <a:avLst/>
          </a:prstGeom>
          <a:noFill/>
          <a:ln w="28575" cap="flat" cmpd="sng">
            <a:solidFill>
              <a:srgbClr val="FFFFFF"/>
            </a:solidFill>
            <a:prstDash val="solid"/>
            <a:round/>
            <a:headEnd type="none" w="sm" len="sm"/>
            <a:tailEnd type="none" w="sm" len="sm"/>
          </a:ln>
        </p:spPr>
      </p:pic>
      <p:sp>
        <p:nvSpPr>
          <p:cNvPr id="1010" name="Google Shape;1010;p102"/>
          <p:cNvSpPr/>
          <p:nvPr/>
        </p:nvSpPr>
        <p:spPr>
          <a:xfrm>
            <a:off x="6751600" y="1406037"/>
            <a:ext cx="1689000" cy="202500"/>
          </a:xfrm>
          <a:prstGeom prst="rect">
            <a:avLst/>
          </a:prstGeom>
          <a:solidFill>
            <a:srgbClr val="FF0000">
              <a:alpha val="2737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02"/>
          <p:cNvSpPr/>
          <p:nvPr/>
        </p:nvSpPr>
        <p:spPr>
          <a:xfrm>
            <a:off x="6751625" y="1825775"/>
            <a:ext cx="1689000" cy="1950900"/>
          </a:xfrm>
          <a:prstGeom prst="rect">
            <a:avLst/>
          </a:prstGeom>
          <a:solidFill>
            <a:srgbClr val="FF0000">
              <a:alpha val="2737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02"/>
          <p:cNvSpPr/>
          <p:nvPr/>
        </p:nvSpPr>
        <p:spPr>
          <a:xfrm>
            <a:off x="6751625" y="4033466"/>
            <a:ext cx="1689000" cy="308700"/>
          </a:xfrm>
          <a:prstGeom prst="rect">
            <a:avLst/>
          </a:prstGeom>
          <a:solidFill>
            <a:srgbClr val="FF0000">
              <a:alpha val="2737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3" name="Google Shape;1013;p102"/>
          <p:cNvCxnSpPr>
            <a:stCxn id="1010" idx="2"/>
            <a:endCxn id="1011" idx="0"/>
          </p:cNvCxnSpPr>
          <p:nvPr/>
        </p:nvCxnSpPr>
        <p:spPr>
          <a:xfrm>
            <a:off x="7596100" y="1608537"/>
            <a:ext cx="0" cy="217200"/>
          </a:xfrm>
          <a:prstGeom prst="straightConnector1">
            <a:avLst/>
          </a:prstGeom>
          <a:noFill/>
          <a:ln w="9525" cap="flat" cmpd="sng">
            <a:solidFill>
              <a:srgbClr val="FF0000"/>
            </a:solidFill>
            <a:prstDash val="solid"/>
            <a:round/>
            <a:headEnd type="stealth" w="med" len="med"/>
            <a:tailEnd type="triangle" w="med" len="med"/>
          </a:ln>
        </p:spPr>
      </p:cxnSp>
      <p:cxnSp>
        <p:nvCxnSpPr>
          <p:cNvPr id="1014" name="Google Shape;1014;p102"/>
          <p:cNvCxnSpPr>
            <a:stCxn id="1011" idx="2"/>
            <a:endCxn id="1012" idx="0"/>
          </p:cNvCxnSpPr>
          <p:nvPr/>
        </p:nvCxnSpPr>
        <p:spPr>
          <a:xfrm>
            <a:off x="7596125" y="3776675"/>
            <a:ext cx="0" cy="256800"/>
          </a:xfrm>
          <a:prstGeom prst="straightConnector1">
            <a:avLst/>
          </a:prstGeom>
          <a:noFill/>
          <a:ln w="9525" cap="flat" cmpd="sng">
            <a:solidFill>
              <a:srgbClr val="FF0000"/>
            </a:solidFill>
            <a:prstDash val="solid"/>
            <a:round/>
            <a:headEnd type="triangle" w="med" len="med"/>
            <a:tailEnd type="triangl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103"/>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Flexboxes </a:t>
            </a:r>
            <a:r>
              <a:rPr lang="en"/>
              <a:t>💪</a:t>
            </a:r>
            <a:endParaRPr>
              <a:latin typeface="Roboto Medium"/>
              <a:ea typeface="Roboto Medium"/>
              <a:cs typeface="Roboto Medium"/>
              <a:sym typeface="Roboto Medium"/>
            </a:endParaRPr>
          </a:p>
        </p:txBody>
      </p:sp>
      <p:sp>
        <p:nvSpPr>
          <p:cNvPr id="1020" name="Google Shape;1020;p103"/>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03"/>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FLEX-ible Layout Control </a:t>
            </a:r>
            <a:endParaRPr sz="1800" b="1">
              <a:solidFill>
                <a:srgbClr val="DFE0E2"/>
              </a:solidFill>
            </a:endParaRPr>
          </a:p>
        </p:txBody>
      </p:sp>
      <p:sp>
        <p:nvSpPr>
          <p:cNvPr id="1022" name="Google Shape;1022;p103"/>
          <p:cNvSpPr txBox="1"/>
          <p:nvPr/>
        </p:nvSpPr>
        <p:spPr>
          <a:xfrm>
            <a:off x="457200" y="2134475"/>
            <a:ext cx="3328800" cy="14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chemeClr val="dk1"/>
                </a:solidFill>
                <a:latin typeface="Roboto"/>
                <a:ea typeface="Roboto"/>
                <a:cs typeface="Roboto"/>
                <a:sym typeface="Roboto"/>
              </a:rPr>
              <a:t>Sizing components</a:t>
            </a:r>
            <a:endParaRPr sz="2400">
              <a:solidFill>
                <a:schemeClr val="dk1"/>
              </a:solidFill>
              <a:latin typeface="Roboto"/>
              <a:ea typeface="Roboto"/>
              <a:cs typeface="Roboto"/>
              <a:sym typeface="Roboto"/>
            </a:endParaRPr>
          </a:p>
          <a:p>
            <a:pPr marL="0" lvl="0" indent="0" algn="l" rtl="0">
              <a:lnSpc>
                <a:spcPct val="115000"/>
              </a:lnSpc>
              <a:spcBef>
                <a:spcPts val="1600"/>
              </a:spcBef>
              <a:spcAft>
                <a:spcPts val="1600"/>
              </a:spcAft>
              <a:buNone/>
            </a:pPr>
            <a:r>
              <a:rPr lang="en" sz="1800" i="1">
                <a:solidFill>
                  <a:schemeClr val="dk1"/>
                </a:solidFill>
                <a:latin typeface="Roboto"/>
                <a:ea typeface="Roboto"/>
                <a:cs typeface="Roboto"/>
                <a:sym typeface="Roboto"/>
              </a:rPr>
              <a:t>That’s what relative sizing is for</a:t>
            </a:r>
            <a:endParaRPr sz="1800" i="1">
              <a:solidFill>
                <a:schemeClr val="dk1"/>
              </a:solidFill>
              <a:latin typeface="Roboto"/>
              <a:ea typeface="Roboto"/>
              <a:cs typeface="Roboto"/>
              <a:sym typeface="Roboto"/>
            </a:endParaRPr>
          </a:p>
        </p:txBody>
      </p:sp>
      <p:sp>
        <p:nvSpPr>
          <p:cNvPr id="1023" name="Google Shape;1023;p103"/>
          <p:cNvSpPr txBox="1"/>
          <p:nvPr/>
        </p:nvSpPr>
        <p:spPr>
          <a:xfrm>
            <a:off x="381000" y="1298375"/>
            <a:ext cx="83058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WHEN NOT TO USE FLEXBOX</a:t>
            </a:r>
            <a:endParaRPr>
              <a:latin typeface="Roboto"/>
              <a:ea typeface="Roboto"/>
              <a:cs typeface="Roboto"/>
              <a:sym typeface="Roboto"/>
            </a:endParaRPr>
          </a:p>
        </p:txBody>
      </p:sp>
      <p:pic>
        <p:nvPicPr>
          <p:cNvPr id="1024" name="Google Shape;1024;p103"/>
          <p:cNvPicPr preferRelativeResize="0"/>
          <p:nvPr/>
        </p:nvPicPr>
        <p:blipFill>
          <a:blip r:embed="rId3">
            <a:alphaModFix/>
          </a:blip>
          <a:stretch>
            <a:fillRect/>
          </a:stretch>
        </p:blipFill>
        <p:spPr>
          <a:xfrm>
            <a:off x="4174075" y="2490700"/>
            <a:ext cx="1088775" cy="1936551"/>
          </a:xfrm>
          <a:prstGeom prst="rect">
            <a:avLst/>
          </a:prstGeom>
          <a:noFill/>
          <a:ln w="28575" cap="flat" cmpd="sng">
            <a:solidFill>
              <a:srgbClr val="FFFFFF"/>
            </a:solidFill>
            <a:prstDash val="solid"/>
            <a:round/>
            <a:headEnd type="none" w="sm" len="sm"/>
            <a:tailEnd type="none" w="sm" len="sm"/>
          </a:ln>
        </p:spPr>
      </p:pic>
      <p:pic>
        <p:nvPicPr>
          <p:cNvPr id="1025" name="Google Shape;1025;p103"/>
          <p:cNvPicPr preferRelativeResize="0"/>
          <p:nvPr/>
        </p:nvPicPr>
        <p:blipFill rotWithShape="1">
          <a:blip r:embed="rId3">
            <a:alphaModFix/>
          </a:blip>
          <a:srcRect t="15704" b="18393"/>
          <a:stretch/>
        </p:blipFill>
        <p:spPr>
          <a:xfrm>
            <a:off x="5875575" y="1451025"/>
            <a:ext cx="2445321" cy="2866362"/>
          </a:xfrm>
          <a:prstGeom prst="rect">
            <a:avLst/>
          </a:prstGeom>
          <a:noFill/>
          <a:ln w="28575" cap="flat" cmpd="sng">
            <a:solidFill>
              <a:srgbClr val="FFFFFF"/>
            </a:solidFill>
            <a:prstDash val="solid"/>
            <a:round/>
            <a:headEnd type="none" w="sm" len="sm"/>
            <a:tailEnd type="none" w="sm" len="sm"/>
          </a:ln>
        </p:spPr>
      </p:pic>
      <p:sp>
        <p:nvSpPr>
          <p:cNvPr id="1026" name="Google Shape;1026;p103"/>
          <p:cNvSpPr/>
          <p:nvPr/>
        </p:nvSpPr>
        <p:spPr>
          <a:xfrm>
            <a:off x="4209004" y="2846873"/>
            <a:ext cx="1015500" cy="1224000"/>
          </a:xfrm>
          <a:prstGeom prst="rect">
            <a:avLst/>
          </a:prstGeom>
          <a:solidFill>
            <a:srgbClr val="FF0000">
              <a:alpha val="2737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7" name="Google Shape;1027;p103"/>
          <p:cNvCxnSpPr>
            <a:stCxn id="1026" idx="3"/>
            <a:endCxn id="1025" idx="1"/>
          </p:cNvCxnSpPr>
          <p:nvPr/>
        </p:nvCxnSpPr>
        <p:spPr>
          <a:xfrm rot="10800000" flipH="1">
            <a:off x="5224504" y="2884073"/>
            <a:ext cx="651000" cy="574800"/>
          </a:xfrm>
          <a:prstGeom prst="curvedConnector3">
            <a:avLst>
              <a:gd name="adj1" fmla="val 50005"/>
            </a:avLst>
          </a:prstGeom>
          <a:noFill/>
          <a:ln w="28575" cap="flat" cmpd="sng">
            <a:solidFill>
              <a:srgbClr val="FF0000"/>
            </a:solidFill>
            <a:prstDash val="solid"/>
            <a:round/>
            <a:headEnd type="none" w="med" len="med"/>
            <a:tailEnd type="triangle" w="med" len="med"/>
          </a:ln>
        </p:spPr>
      </p:cxnSp>
      <p:sp>
        <p:nvSpPr>
          <p:cNvPr id="1028" name="Google Shape;1028;p103"/>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4"/>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5"/>
              </a:rPr>
              <a:t>React Native Express</a:t>
            </a:r>
            <a:r>
              <a:rPr lang="en">
                <a:solidFill>
                  <a:srgbClr val="F2F0F5"/>
                </a:solidFill>
                <a:latin typeface="Roboto"/>
                <a:ea typeface="Roboto"/>
                <a:cs typeface="Roboto"/>
                <a:sym typeface="Roboto"/>
              </a:rPr>
              <a:t> / </a:t>
            </a:r>
            <a:r>
              <a:rPr lang="en" u="sng">
                <a:solidFill>
                  <a:schemeClr val="accent1"/>
                </a:solidFill>
                <a:latin typeface="Roboto"/>
                <a:ea typeface="Roboto"/>
                <a:cs typeface="Roboto"/>
                <a:sym typeface="Roboto"/>
                <a:hlinkClick r:id="rId6"/>
              </a:rPr>
              <a:t>Cheatsheet</a:t>
            </a:r>
            <a:r>
              <a:rPr lang="en">
                <a:solidFill>
                  <a:schemeClr val="accent1"/>
                </a:solidFill>
                <a:latin typeface="Roboto"/>
                <a:ea typeface="Roboto"/>
                <a:cs typeface="Roboto"/>
                <a:sym typeface="Roboto"/>
              </a:rPr>
              <a:t> </a:t>
            </a:r>
            <a:endParaRPr sz="1300" b="1">
              <a:solidFill>
                <a:srgbClr val="F0F3F3"/>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04"/>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Flexboxes </a:t>
            </a:r>
            <a:r>
              <a:rPr lang="en"/>
              <a:t>💪</a:t>
            </a:r>
            <a:endParaRPr>
              <a:latin typeface="Roboto Medium"/>
              <a:ea typeface="Roboto Medium"/>
              <a:cs typeface="Roboto Medium"/>
              <a:sym typeface="Roboto Medium"/>
            </a:endParaRPr>
          </a:p>
        </p:txBody>
      </p:sp>
      <p:sp>
        <p:nvSpPr>
          <p:cNvPr id="1034" name="Google Shape;1034;p104"/>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04"/>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FLEX-ible</a:t>
            </a:r>
            <a:endParaRPr sz="1800" b="1">
              <a:solidFill>
                <a:srgbClr val="DFE0E2"/>
              </a:solidFill>
            </a:endParaRPr>
          </a:p>
          <a:p>
            <a:pPr marL="0" lvl="0" indent="0" algn="r" rtl="0">
              <a:spcBef>
                <a:spcPts val="0"/>
              </a:spcBef>
              <a:spcAft>
                <a:spcPts val="0"/>
              </a:spcAft>
              <a:buNone/>
            </a:pPr>
            <a:r>
              <a:rPr lang="en" sz="1800" b="1">
                <a:solidFill>
                  <a:srgbClr val="DFE0E2"/>
                </a:solidFill>
              </a:rPr>
              <a:t> Layout Control </a:t>
            </a:r>
            <a:endParaRPr sz="1800" b="1">
              <a:solidFill>
                <a:srgbClr val="DFE0E2"/>
              </a:solidFill>
            </a:endParaRPr>
          </a:p>
        </p:txBody>
      </p:sp>
      <p:sp>
        <p:nvSpPr>
          <p:cNvPr id="1036" name="Google Shape;1036;p104"/>
          <p:cNvSpPr txBox="1"/>
          <p:nvPr/>
        </p:nvSpPr>
        <p:spPr>
          <a:xfrm>
            <a:off x="457200" y="2134475"/>
            <a:ext cx="3256200" cy="1422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400">
                <a:solidFill>
                  <a:schemeClr val="dk1"/>
                </a:solidFill>
                <a:latin typeface="Roboto"/>
                <a:ea typeface="Roboto"/>
                <a:cs typeface="Roboto"/>
                <a:sym typeface="Roboto"/>
              </a:rPr>
              <a:t>Build three rows</a:t>
            </a:r>
            <a:endParaRPr sz="24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sz="2400" u="sng">
                <a:solidFill>
                  <a:schemeClr val="hlink"/>
                </a:solidFill>
                <a:latin typeface="Roboto"/>
                <a:ea typeface="Roboto"/>
                <a:cs typeface="Roboto"/>
                <a:sym typeface="Roboto"/>
                <a:hlinkClick r:id="rId3"/>
              </a:rPr>
              <a:t>Demo</a:t>
            </a:r>
            <a:endParaRPr sz="2400">
              <a:solidFill>
                <a:schemeClr val="dk1"/>
              </a:solidFill>
              <a:latin typeface="Roboto"/>
              <a:ea typeface="Roboto"/>
              <a:cs typeface="Roboto"/>
              <a:sym typeface="Roboto"/>
            </a:endParaRPr>
          </a:p>
        </p:txBody>
      </p:sp>
      <p:pic>
        <p:nvPicPr>
          <p:cNvPr id="1037" name="Google Shape;1037;p104"/>
          <p:cNvPicPr preferRelativeResize="0"/>
          <p:nvPr/>
        </p:nvPicPr>
        <p:blipFill>
          <a:blip r:embed="rId4">
            <a:alphaModFix/>
          </a:blip>
          <a:stretch>
            <a:fillRect/>
          </a:stretch>
        </p:blipFill>
        <p:spPr>
          <a:xfrm>
            <a:off x="4725375" y="497713"/>
            <a:ext cx="2074025" cy="4148074"/>
          </a:xfrm>
          <a:prstGeom prst="rect">
            <a:avLst/>
          </a:prstGeom>
          <a:noFill/>
          <a:ln>
            <a:noFill/>
          </a:ln>
        </p:spPr>
      </p:pic>
      <p:sp>
        <p:nvSpPr>
          <p:cNvPr id="1038" name="Google Shape;1038;p104"/>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5"/>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6"/>
              </a:rPr>
              <a:t>React Native Express</a:t>
            </a:r>
            <a:r>
              <a:rPr lang="en">
                <a:solidFill>
                  <a:srgbClr val="F2F0F5"/>
                </a:solidFill>
                <a:latin typeface="Roboto"/>
                <a:ea typeface="Roboto"/>
                <a:cs typeface="Roboto"/>
                <a:sym typeface="Roboto"/>
              </a:rPr>
              <a:t> / </a:t>
            </a:r>
            <a:r>
              <a:rPr lang="en" u="sng">
                <a:solidFill>
                  <a:schemeClr val="accent1"/>
                </a:solidFill>
                <a:latin typeface="Roboto"/>
                <a:ea typeface="Roboto"/>
                <a:cs typeface="Roboto"/>
                <a:sym typeface="Roboto"/>
                <a:hlinkClick r:id="rId7"/>
              </a:rPr>
              <a:t>Cheatsheet</a:t>
            </a:r>
            <a:r>
              <a:rPr lang="en">
                <a:solidFill>
                  <a:schemeClr val="accent1"/>
                </a:solidFill>
                <a:latin typeface="Roboto"/>
                <a:ea typeface="Roboto"/>
                <a:cs typeface="Roboto"/>
                <a:sym typeface="Roboto"/>
              </a:rPr>
              <a:t> </a:t>
            </a:r>
            <a:endParaRPr sz="1300" b="1">
              <a:solidFill>
                <a:srgbClr val="F0F3F3"/>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105"/>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Flexboxes </a:t>
            </a:r>
            <a:r>
              <a:rPr lang="en"/>
              <a:t>💪</a:t>
            </a:r>
            <a:endParaRPr>
              <a:latin typeface="Roboto Medium"/>
              <a:ea typeface="Roboto Medium"/>
              <a:cs typeface="Roboto Medium"/>
              <a:sym typeface="Roboto Medium"/>
            </a:endParaRPr>
          </a:p>
        </p:txBody>
      </p:sp>
      <p:sp>
        <p:nvSpPr>
          <p:cNvPr id="1044" name="Google Shape;1044;p105"/>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05"/>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FLEX-ible</a:t>
            </a:r>
            <a:endParaRPr sz="1800" b="1">
              <a:solidFill>
                <a:srgbClr val="DFE0E2"/>
              </a:solidFill>
            </a:endParaRPr>
          </a:p>
          <a:p>
            <a:pPr marL="0" lvl="0" indent="0" algn="r" rtl="0">
              <a:spcBef>
                <a:spcPts val="0"/>
              </a:spcBef>
              <a:spcAft>
                <a:spcPts val="0"/>
              </a:spcAft>
              <a:buNone/>
            </a:pPr>
            <a:r>
              <a:rPr lang="en" sz="1800" b="1">
                <a:solidFill>
                  <a:srgbClr val="DFE0E2"/>
                </a:solidFill>
              </a:rPr>
              <a:t> Layout Control </a:t>
            </a:r>
            <a:endParaRPr sz="1800" b="1">
              <a:solidFill>
                <a:srgbClr val="DFE0E2"/>
              </a:solidFill>
            </a:endParaRPr>
          </a:p>
        </p:txBody>
      </p:sp>
      <p:sp>
        <p:nvSpPr>
          <p:cNvPr id="1046" name="Google Shape;1046;p105"/>
          <p:cNvSpPr txBox="1"/>
          <p:nvPr/>
        </p:nvSpPr>
        <p:spPr>
          <a:xfrm>
            <a:off x="457200" y="2134475"/>
            <a:ext cx="3256200" cy="1422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400">
                <a:solidFill>
                  <a:srgbClr val="DDDDDD"/>
                </a:solidFill>
                <a:latin typeface="Roboto"/>
                <a:ea typeface="Roboto"/>
                <a:cs typeface="Roboto"/>
                <a:sym typeface="Roboto"/>
              </a:rPr>
              <a:t>Build three rows</a:t>
            </a:r>
            <a:endParaRPr sz="2400">
              <a:solidFill>
                <a:srgbClr val="DDDDDD"/>
              </a:solidFill>
              <a:latin typeface="Roboto"/>
              <a:ea typeface="Roboto"/>
              <a:cs typeface="Roboto"/>
              <a:sym typeface="Roboto"/>
            </a:endParaRPr>
          </a:p>
          <a:p>
            <a:pPr marL="0" lvl="0" indent="0" algn="l" rtl="0">
              <a:lnSpc>
                <a:spcPct val="115000"/>
              </a:lnSpc>
              <a:spcBef>
                <a:spcPts val="0"/>
              </a:spcBef>
              <a:spcAft>
                <a:spcPts val="0"/>
              </a:spcAft>
              <a:buNone/>
            </a:pPr>
            <a:r>
              <a:rPr lang="en" sz="2400">
                <a:solidFill>
                  <a:schemeClr val="dk1"/>
                </a:solidFill>
                <a:latin typeface="Roboto"/>
                <a:ea typeface="Roboto"/>
                <a:cs typeface="Roboto"/>
                <a:sym typeface="Roboto"/>
              </a:rPr>
              <a:t>Add margin</a:t>
            </a:r>
            <a:endParaRPr sz="24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sz="2400" u="sng">
                <a:solidFill>
                  <a:schemeClr val="hlink"/>
                </a:solidFill>
                <a:latin typeface="Roboto"/>
                <a:ea typeface="Roboto"/>
                <a:cs typeface="Roboto"/>
                <a:sym typeface="Roboto"/>
                <a:hlinkClick r:id="rId3"/>
              </a:rPr>
              <a:t>Demo</a:t>
            </a:r>
            <a:endParaRPr sz="2400">
              <a:solidFill>
                <a:schemeClr val="dk1"/>
              </a:solidFill>
              <a:latin typeface="Roboto"/>
              <a:ea typeface="Roboto"/>
              <a:cs typeface="Roboto"/>
              <a:sym typeface="Roboto"/>
            </a:endParaRPr>
          </a:p>
        </p:txBody>
      </p:sp>
      <p:sp>
        <p:nvSpPr>
          <p:cNvPr id="1047" name="Google Shape;1047;p105"/>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4"/>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5"/>
              </a:rPr>
              <a:t>React Native Express</a:t>
            </a:r>
            <a:r>
              <a:rPr lang="en">
                <a:solidFill>
                  <a:srgbClr val="F2F0F5"/>
                </a:solidFill>
                <a:latin typeface="Roboto"/>
                <a:ea typeface="Roboto"/>
                <a:cs typeface="Roboto"/>
                <a:sym typeface="Roboto"/>
              </a:rPr>
              <a:t> / </a:t>
            </a:r>
            <a:r>
              <a:rPr lang="en" u="sng">
                <a:solidFill>
                  <a:schemeClr val="accent1"/>
                </a:solidFill>
                <a:latin typeface="Roboto"/>
                <a:ea typeface="Roboto"/>
                <a:cs typeface="Roboto"/>
                <a:sym typeface="Roboto"/>
                <a:hlinkClick r:id="rId6"/>
              </a:rPr>
              <a:t>Cheatsheet</a:t>
            </a:r>
            <a:r>
              <a:rPr lang="en">
                <a:solidFill>
                  <a:schemeClr val="accent1"/>
                </a:solidFill>
                <a:latin typeface="Roboto"/>
                <a:ea typeface="Roboto"/>
                <a:cs typeface="Roboto"/>
                <a:sym typeface="Roboto"/>
              </a:rPr>
              <a:t> </a:t>
            </a:r>
            <a:endParaRPr sz="1300" b="1">
              <a:solidFill>
                <a:srgbClr val="F0F3F3"/>
              </a:solidFill>
              <a:latin typeface="Roboto"/>
              <a:ea typeface="Roboto"/>
              <a:cs typeface="Roboto"/>
              <a:sym typeface="Roboto"/>
            </a:endParaRPr>
          </a:p>
        </p:txBody>
      </p:sp>
      <p:pic>
        <p:nvPicPr>
          <p:cNvPr id="1048" name="Google Shape;1048;p105"/>
          <p:cNvPicPr preferRelativeResize="0"/>
          <p:nvPr/>
        </p:nvPicPr>
        <p:blipFill rotWithShape="1">
          <a:blip r:embed="rId7">
            <a:alphaModFix/>
          </a:blip>
          <a:srcRect t="49" b="49"/>
          <a:stretch/>
        </p:blipFill>
        <p:spPr>
          <a:xfrm>
            <a:off x="4725375" y="497713"/>
            <a:ext cx="2074025" cy="414807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106"/>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Flexboxes </a:t>
            </a:r>
            <a:r>
              <a:rPr lang="en"/>
              <a:t>💪</a:t>
            </a:r>
            <a:endParaRPr>
              <a:latin typeface="Roboto Medium"/>
              <a:ea typeface="Roboto Medium"/>
              <a:cs typeface="Roboto Medium"/>
              <a:sym typeface="Roboto Medium"/>
            </a:endParaRPr>
          </a:p>
        </p:txBody>
      </p:sp>
      <p:sp>
        <p:nvSpPr>
          <p:cNvPr id="1054" name="Google Shape;1054;p106"/>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6"/>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FLEX-ible</a:t>
            </a:r>
            <a:endParaRPr sz="1800" b="1">
              <a:solidFill>
                <a:srgbClr val="DFE0E2"/>
              </a:solidFill>
            </a:endParaRPr>
          </a:p>
          <a:p>
            <a:pPr marL="0" lvl="0" indent="0" algn="r" rtl="0">
              <a:spcBef>
                <a:spcPts val="0"/>
              </a:spcBef>
              <a:spcAft>
                <a:spcPts val="0"/>
              </a:spcAft>
              <a:buNone/>
            </a:pPr>
            <a:r>
              <a:rPr lang="en" sz="1800" b="1">
                <a:solidFill>
                  <a:srgbClr val="DFE0E2"/>
                </a:solidFill>
              </a:rPr>
              <a:t> Layout Control </a:t>
            </a:r>
            <a:endParaRPr sz="1800" b="1">
              <a:solidFill>
                <a:srgbClr val="DFE0E2"/>
              </a:solidFill>
            </a:endParaRPr>
          </a:p>
        </p:txBody>
      </p:sp>
      <p:sp>
        <p:nvSpPr>
          <p:cNvPr id="1056" name="Google Shape;1056;p106"/>
          <p:cNvSpPr txBox="1"/>
          <p:nvPr/>
        </p:nvSpPr>
        <p:spPr>
          <a:xfrm>
            <a:off x="457200" y="2134475"/>
            <a:ext cx="3256200" cy="1422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400">
                <a:solidFill>
                  <a:schemeClr val="dk1"/>
                </a:solidFill>
                <a:latin typeface="Roboto"/>
                <a:ea typeface="Roboto"/>
                <a:cs typeface="Roboto"/>
                <a:sym typeface="Roboto"/>
              </a:rPr>
              <a:t>View can have different flexbox sizes.</a:t>
            </a:r>
            <a:endParaRPr sz="2400">
              <a:solidFill>
                <a:schemeClr val="dk1"/>
              </a:solidFill>
              <a:latin typeface="Roboto"/>
              <a:ea typeface="Roboto"/>
              <a:cs typeface="Roboto"/>
              <a:sym typeface="Roboto"/>
            </a:endParaRPr>
          </a:p>
          <a:p>
            <a:pPr marL="0" lvl="0" indent="0" algn="l" rtl="0">
              <a:lnSpc>
                <a:spcPct val="115000"/>
              </a:lnSpc>
              <a:spcBef>
                <a:spcPts val="1000"/>
              </a:spcBef>
              <a:spcAft>
                <a:spcPts val="0"/>
              </a:spcAft>
              <a:buNone/>
            </a:pPr>
            <a:r>
              <a:rPr lang="en" sz="2400" u="sng">
                <a:solidFill>
                  <a:schemeClr val="hlink"/>
                </a:solidFill>
                <a:latin typeface="Roboto"/>
                <a:ea typeface="Roboto"/>
                <a:cs typeface="Roboto"/>
                <a:sym typeface="Roboto"/>
                <a:hlinkClick r:id="rId3"/>
              </a:rPr>
              <a:t>Demo</a:t>
            </a:r>
            <a:endParaRPr sz="2400">
              <a:solidFill>
                <a:schemeClr val="dk1"/>
              </a:solidFill>
              <a:latin typeface="Roboto"/>
              <a:ea typeface="Roboto"/>
              <a:cs typeface="Roboto"/>
              <a:sym typeface="Roboto"/>
            </a:endParaRPr>
          </a:p>
        </p:txBody>
      </p:sp>
      <p:sp>
        <p:nvSpPr>
          <p:cNvPr id="1057" name="Google Shape;1057;p106"/>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4"/>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5"/>
              </a:rPr>
              <a:t>React Native Express</a:t>
            </a:r>
            <a:r>
              <a:rPr lang="en">
                <a:solidFill>
                  <a:srgbClr val="F2F0F5"/>
                </a:solidFill>
                <a:latin typeface="Roboto"/>
                <a:ea typeface="Roboto"/>
                <a:cs typeface="Roboto"/>
                <a:sym typeface="Roboto"/>
              </a:rPr>
              <a:t> / </a:t>
            </a:r>
            <a:r>
              <a:rPr lang="en" u="sng">
                <a:solidFill>
                  <a:schemeClr val="accent1"/>
                </a:solidFill>
                <a:latin typeface="Roboto"/>
                <a:ea typeface="Roboto"/>
                <a:cs typeface="Roboto"/>
                <a:sym typeface="Roboto"/>
                <a:hlinkClick r:id="rId6"/>
              </a:rPr>
              <a:t>Cheatsheet</a:t>
            </a:r>
            <a:r>
              <a:rPr lang="en">
                <a:solidFill>
                  <a:schemeClr val="accent1"/>
                </a:solidFill>
                <a:latin typeface="Roboto"/>
                <a:ea typeface="Roboto"/>
                <a:cs typeface="Roboto"/>
                <a:sym typeface="Roboto"/>
              </a:rPr>
              <a:t> </a:t>
            </a:r>
            <a:endParaRPr sz="1300" b="1">
              <a:solidFill>
                <a:srgbClr val="F0F3F3"/>
              </a:solidFill>
              <a:latin typeface="Roboto"/>
              <a:ea typeface="Roboto"/>
              <a:cs typeface="Roboto"/>
              <a:sym typeface="Roboto"/>
            </a:endParaRPr>
          </a:p>
        </p:txBody>
      </p:sp>
      <p:pic>
        <p:nvPicPr>
          <p:cNvPr id="1058" name="Google Shape;1058;p106"/>
          <p:cNvPicPr preferRelativeResize="0"/>
          <p:nvPr/>
        </p:nvPicPr>
        <p:blipFill rotWithShape="1">
          <a:blip r:embed="rId7">
            <a:alphaModFix/>
          </a:blip>
          <a:srcRect l="99" r="89"/>
          <a:stretch/>
        </p:blipFill>
        <p:spPr>
          <a:xfrm>
            <a:off x="4725375" y="497713"/>
            <a:ext cx="2074025" cy="41480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107"/>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Flexboxes </a:t>
            </a:r>
            <a:r>
              <a:rPr lang="en"/>
              <a:t>💪</a:t>
            </a:r>
            <a:endParaRPr>
              <a:latin typeface="Roboto Medium"/>
              <a:ea typeface="Roboto Medium"/>
              <a:cs typeface="Roboto Medium"/>
              <a:sym typeface="Roboto Medium"/>
            </a:endParaRPr>
          </a:p>
        </p:txBody>
      </p:sp>
      <p:sp>
        <p:nvSpPr>
          <p:cNvPr id="1064" name="Google Shape;1064;p107"/>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07"/>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FLEX-ible</a:t>
            </a:r>
            <a:endParaRPr sz="1800" b="1">
              <a:solidFill>
                <a:srgbClr val="DFE0E2"/>
              </a:solidFill>
            </a:endParaRPr>
          </a:p>
          <a:p>
            <a:pPr marL="0" lvl="0" indent="0" algn="r" rtl="0">
              <a:spcBef>
                <a:spcPts val="0"/>
              </a:spcBef>
              <a:spcAft>
                <a:spcPts val="0"/>
              </a:spcAft>
              <a:buNone/>
            </a:pPr>
            <a:r>
              <a:rPr lang="en" sz="1800" b="1">
                <a:solidFill>
                  <a:srgbClr val="DFE0E2"/>
                </a:solidFill>
              </a:rPr>
              <a:t> Layout Control </a:t>
            </a:r>
            <a:endParaRPr sz="1800" b="1">
              <a:solidFill>
                <a:srgbClr val="DFE0E2"/>
              </a:solidFill>
            </a:endParaRPr>
          </a:p>
        </p:txBody>
      </p:sp>
      <p:sp>
        <p:nvSpPr>
          <p:cNvPr id="1066" name="Google Shape;1066;p107"/>
          <p:cNvSpPr txBox="1"/>
          <p:nvPr/>
        </p:nvSpPr>
        <p:spPr>
          <a:xfrm>
            <a:off x="457200" y="2134475"/>
            <a:ext cx="3256200" cy="1422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400">
                <a:solidFill>
                  <a:srgbClr val="DDDDDD"/>
                </a:solidFill>
                <a:latin typeface="Roboto"/>
                <a:ea typeface="Roboto"/>
                <a:cs typeface="Roboto"/>
                <a:sym typeface="Roboto"/>
              </a:rPr>
              <a:t>View can have different flexbox sizes.</a:t>
            </a:r>
            <a:endParaRPr sz="2400">
              <a:solidFill>
                <a:srgbClr val="DDDDDD"/>
              </a:solidFill>
              <a:latin typeface="Roboto"/>
              <a:ea typeface="Roboto"/>
              <a:cs typeface="Roboto"/>
              <a:sym typeface="Roboto"/>
            </a:endParaRPr>
          </a:p>
          <a:p>
            <a:pPr marL="0" lvl="0" indent="0" algn="l" rtl="0">
              <a:lnSpc>
                <a:spcPct val="115000"/>
              </a:lnSpc>
              <a:spcBef>
                <a:spcPts val="1000"/>
              </a:spcBef>
              <a:spcAft>
                <a:spcPts val="0"/>
              </a:spcAft>
              <a:buNone/>
            </a:pPr>
            <a:r>
              <a:rPr lang="en" sz="2400" u="sng">
                <a:solidFill>
                  <a:srgbClr val="DDDDDD"/>
                </a:solidFill>
                <a:latin typeface="Roboto"/>
                <a:ea typeface="Roboto"/>
                <a:cs typeface="Roboto"/>
                <a:sym typeface="Roboto"/>
                <a:hlinkClick r:id="rId3"/>
              </a:rPr>
              <a:t>Demo</a:t>
            </a:r>
            <a:endParaRPr sz="2400">
              <a:solidFill>
                <a:srgbClr val="DDDDDD"/>
              </a:solidFill>
              <a:latin typeface="Roboto"/>
              <a:ea typeface="Roboto"/>
              <a:cs typeface="Roboto"/>
              <a:sym typeface="Roboto"/>
            </a:endParaRPr>
          </a:p>
        </p:txBody>
      </p:sp>
      <p:sp>
        <p:nvSpPr>
          <p:cNvPr id="1067" name="Google Shape;1067;p107"/>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4"/>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5"/>
              </a:rPr>
              <a:t>React Native Express</a:t>
            </a:r>
            <a:r>
              <a:rPr lang="en">
                <a:solidFill>
                  <a:srgbClr val="F2F0F5"/>
                </a:solidFill>
                <a:latin typeface="Roboto"/>
                <a:ea typeface="Roboto"/>
                <a:cs typeface="Roboto"/>
                <a:sym typeface="Roboto"/>
              </a:rPr>
              <a:t> / </a:t>
            </a:r>
            <a:r>
              <a:rPr lang="en" u="sng">
                <a:solidFill>
                  <a:schemeClr val="accent1"/>
                </a:solidFill>
                <a:latin typeface="Roboto"/>
                <a:ea typeface="Roboto"/>
                <a:cs typeface="Roboto"/>
                <a:sym typeface="Roboto"/>
                <a:hlinkClick r:id="rId6"/>
              </a:rPr>
              <a:t>Cheatsheet</a:t>
            </a:r>
            <a:r>
              <a:rPr lang="en">
                <a:solidFill>
                  <a:schemeClr val="accent1"/>
                </a:solidFill>
                <a:latin typeface="Roboto"/>
                <a:ea typeface="Roboto"/>
                <a:cs typeface="Roboto"/>
                <a:sym typeface="Roboto"/>
              </a:rPr>
              <a:t> </a:t>
            </a:r>
            <a:endParaRPr sz="1300" b="1">
              <a:solidFill>
                <a:srgbClr val="F0F3F3"/>
              </a:solidFill>
              <a:latin typeface="Roboto"/>
              <a:ea typeface="Roboto"/>
              <a:cs typeface="Roboto"/>
              <a:sym typeface="Roboto"/>
            </a:endParaRPr>
          </a:p>
        </p:txBody>
      </p:sp>
      <p:pic>
        <p:nvPicPr>
          <p:cNvPr id="1068" name="Google Shape;1068;p107"/>
          <p:cNvPicPr preferRelativeResize="0"/>
          <p:nvPr/>
        </p:nvPicPr>
        <p:blipFill rotWithShape="1">
          <a:blip r:embed="rId7">
            <a:alphaModFix/>
          </a:blip>
          <a:srcRect l="99" r="89"/>
          <a:stretch/>
        </p:blipFill>
        <p:spPr>
          <a:xfrm>
            <a:off x="4725375" y="497713"/>
            <a:ext cx="2074025" cy="4148074"/>
          </a:xfrm>
          <a:prstGeom prst="rect">
            <a:avLst/>
          </a:prstGeom>
          <a:noFill/>
          <a:ln>
            <a:noFill/>
          </a:ln>
        </p:spPr>
      </p:pic>
      <p:sp>
        <p:nvSpPr>
          <p:cNvPr id="1069" name="Google Shape;1069;p107"/>
          <p:cNvSpPr txBox="1"/>
          <p:nvPr/>
        </p:nvSpPr>
        <p:spPr>
          <a:xfrm>
            <a:off x="7012600" y="2456400"/>
            <a:ext cx="1969500" cy="8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Kalam"/>
                <a:ea typeface="Kalam"/>
                <a:cs typeface="Kalam"/>
                <a:sym typeface="Kalam"/>
              </a:rPr>
              <a:t>Larger flex sizes take up more space</a:t>
            </a:r>
            <a:endParaRPr sz="2400">
              <a:latin typeface="Kalam"/>
              <a:ea typeface="Kalam"/>
              <a:cs typeface="Kalam"/>
              <a:sym typeface="Kalam"/>
            </a:endParaRPr>
          </a:p>
        </p:txBody>
      </p:sp>
      <p:sp>
        <p:nvSpPr>
          <p:cNvPr id="1070" name="Google Shape;1070;p107"/>
          <p:cNvSpPr txBox="1"/>
          <p:nvPr/>
        </p:nvSpPr>
        <p:spPr>
          <a:xfrm>
            <a:off x="3072900" y="1293850"/>
            <a:ext cx="1499100" cy="572700"/>
          </a:xfrm>
          <a:prstGeom prst="rect">
            <a:avLst/>
          </a:prstGeom>
          <a:solidFill>
            <a:srgbClr val="FFFFFF">
              <a:alpha val="63129"/>
            </a:srgb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Roboto Mono"/>
                <a:ea typeface="Roboto Mono"/>
                <a:cs typeface="Roboto Mono"/>
                <a:sym typeface="Roboto Mono"/>
              </a:rPr>
              <a:t>flex: 1</a:t>
            </a:r>
            <a:endParaRPr sz="1800" b="1">
              <a:latin typeface="Roboto Mono"/>
              <a:ea typeface="Roboto Mono"/>
              <a:cs typeface="Roboto Mono"/>
              <a:sym typeface="Roboto Mono"/>
            </a:endParaRPr>
          </a:p>
        </p:txBody>
      </p:sp>
      <p:cxnSp>
        <p:nvCxnSpPr>
          <p:cNvPr id="1071" name="Google Shape;1071;p107"/>
          <p:cNvCxnSpPr>
            <a:stCxn id="1070" idx="3"/>
          </p:cNvCxnSpPr>
          <p:nvPr/>
        </p:nvCxnSpPr>
        <p:spPr>
          <a:xfrm rot="10800000" flipH="1">
            <a:off x="4572000" y="1282600"/>
            <a:ext cx="789900" cy="297600"/>
          </a:xfrm>
          <a:prstGeom prst="curvedConnector3">
            <a:avLst>
              <a:gd name="adj1" fmla="val 50000"/>
            </a:avLst>
          </a:prstGeom>
          <a:noFill/>
          <a:ln w="19050" cap="flat" cmpd="sng">
            <a:solidFill>
              <a:schemeClr val="dk2"/>
            </a:solidFill>
            <a:prstDash val="solid"/>
            <a:round/>
            <a:headEnd type="none" w="med" len="med"/>
            <a:tailEnd type="triangle" w="med" len="med"/>
          </a:ln>
        </p:spPr>
      </p:cxnSp>
      <p:sp>
        <p:nvSpPr>
          <p:cNvPr id="1072" name="Google Shape;1072;p107"/>
          <p:cNvSpPr txBox="1"/>
          <p:nvPr/>
        </p:nvSpPr>
        <p:spPr>
          <a:xfrm>
            <a:off x="2788700" y="2223900"/>
            <a:ext cx="1499100" cy="572700"/>
          </a:xfrm>
          <a:prstGeom prst="rect">
            <a:avLst/>
          </a:prstGeom>
          <a:solidFill>
            <a:srgbClr val="FFFFFF">
              <a:alpha val="63129"/>
            </a:srgb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Roboto Mono"/>
                <a:ea typeface="Roboto Mono"/>
                <a:cs typeface="Roboto Mono"/>
                <a:sym typeface="Roboto Mono"/>
              </a:rPr>
              <a:t>flex: 2</a:t>
            </a:r>
            <a:endParaRPr sz="1800" b="1">
              <a:latin typeface="Roboto Mono"/>
              <a:ea typeface="Roboto Mono"/>
              <a:cs typeface="Roboto Mono"/>
              <a:sym typeface="Roboto Mono"/>
            </a:endParaRPr>
          </a:p>
        </p:txBody>
      </p:sp>
      <p:cxnSp>
        <p:nvCxnSpPr>
          <p:cNvPr id="1073" name="Google Shape;1073;p107"/>
          <p:cNvCxnSpPr>
            <a:stCxn id="1072" idx="3"/>
          </p:cNvCxnSpPr>
          <p:nvPr/>
        </p:nvCxnSpPr>
        <p:spPr>
          <a:xfrm rot="10800000" flipH="1">
            <a:off x="4287800" y="2114850"/>
            <a:ext cx="1074000" cy="395400"/>
          </a:xfrm>
          <a:prstGeom prst="curvedConnector3">
            <a:avLst>
              <a:gd name="adj1" fmla="val 50000"/>
            </a:avLst>
          </a:prstGeom>
          <a:noFill/>
          <a:ln w="19050" cap="flat" cmpd="sng">
            <a:solidFill>
              <a:schemeClr val="dk2"/>
            </a:solidFill>
            <a:prstDash val="solid"/>
            <a:round/>
            <a:headEnd type="none" w="med" len="med"/>
            <a:tailEnd type="triangle" w="med" len="med"/>
          </a:ln>
        </p:spPr>
      </p:cxnSp>
      <p:sp>
        <p:nvSpPr>
          <p:cNvPr id="1074" name="Google Shape;1074;p107"/>
          <p:cNvSpPr txBox="1"/>
          <p:nvPr/>
        </p:nvSpPr>
        <p:spPr>
          <a:xfrm>
            <a:off x="3072900" y="3153950"/>
            <a:ext cx="1499100" cy="572700"/>
          </a:xfrm>
          <a:prstGeom prst="rect">
            <a:avLst/>
          </a:prstGeom>
          <a:solidFill>
            <a:srgbClr val="FFFFFF">
              <a:alpha val="63129"/>
            </a:srgb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Roboto Mono"/>
                <a:ea typeface="Roboto Mono"/>
                <a:cs typeface="Roboto Mono"/>
                <a:sym typeface="Roboto Mono"/>
              </a:rPr>
              <a:t>flex: 3</a:t>
            </a:r>
            <a:endParaRPr sz="1800" b="1">
              <a:latin typeface="Roboto Mono"/>
              <a:ea typeface="Roboto Mono"/>
              <a:cs typeface="Roboto Mono"/>
              <a:sym typeface="Roboto Mono"/>
            </a:endParaRPr>
          </a:p>
        </p:txBody>
      </p:sp>
      <p:cxnSp>
        <p:nvCxnSpPr>
          <p:cNvPr id="1075" name="Google Shape;1075;p107"/>
          <p:cNvCxnSpPr>
            <a:stCxn id="1074" idx="3"/>
          </p:cNvCxnSpPr>
          <p:nvPr/>
        </p:nvCxnSpPr>
        <p:spPr>
          <a:xfrm rot="10800000" flipH="1">
            <a:off x="4572000" y="3044900"/>
            <a:ext cx="1074000" cy="395400"/>
          </a:xfrm>
          <a:prstGeom prst="curvedConnector3">
            <a:avLst>
              <a:gd name="adj1" fmla="val 50000"/>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108"/>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Flexboxes </a:t>
            </a:r>
            <a:r>
              <a:rPr lang="en"/>
              <a:t>💪</a:t>
            </a:r>
            <a:endParaRPr>
              <a:latin typeface="Roboto Medium"/>
              <a:ea typeface="Roboto Medium"/>
              <a:cs typeface="Roboto Medium"/>
              <a:sym typeface="Roboto Medium"/>
            </a:endParaRPr>
          </a:p>
        </p:txBody>
      </p:sp>
      <p:sp>
        <p:nvSpPr>
          <p:cNvPr id="1081" name="Google Shape;1081;p108"/>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8"/>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FLEX-ible Layout Control </a:t>
            </a:r>
            <a:endParaRPr sz="1800" b="1">
              <a:solidFill>
                <a:srgbClr val="DFE0E2"/>
              </a:solidFill>
            </a:endParaRPr>
          </a:p>
        </p:txBody>
      </p:sp>
      <p:sp>
        <p:nvSpPr>
          <p:cNvPr id="1083" name="Google Shape;1083;p108"/>
          <p:cNvSpPr txBox="1"/>
          <p:nvPr/>
        </p:nvSpPr>
        <p:spPr>
          <a:xfrm>
            <a:off x="381000" y="1298375"/>
            <a:ext cx="83058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STYLE PROPERTIES</a:t>
            </a:r>
            <a:endParaRPr>
              <a:latin typeface="Roboto"/>
              <a:ea typeface="Roboto"/>
              <a:cs typeface="Roboto"/>
              <a:sym typeface="Roboto"/>
            </a:endParaRPr>
          </a:p>
        </p:txBody>
      </p:sp>
      <p:graphicFrame>
        <p:nvGraphicFramePr>
          <p:cNvPr id="1084" name="Google Shape;1084;p108"/>
          <p:cNvGraphicFramePr/>
          <p:nvPr/>
        </p:nvGraphicFramePr>
        <p:xfrm>
          <a:off x="457200" y="1913213"/>
          <a:ext cx="8229600" cy="1808101"/>
        </p:xfrm>
        <a:graphic>
          <a:graphicData uri="http://schemas.openxmlformats.org/drawingml/2006/table">
            <a:tbl>
              <a:tblPr>
                <a:noFill/>
                <a:tableStyleId>{EC437F30-1301-4CF9-AC1F-2348002C56C8}</a:tableStyleId>
              </a:tblPr>
              <a:tblGrid>
                <a:gridCol w="2106350">
                  <a:extLst>
                    <a:ext uri="{9D8B030D-6E8A-4147-A177-3AD203B41FA5}">
                      <a16:colId xmlns:a16="http://schemas.microsoft.com/office/drawing/2014/main" val="20000"/>
                    </a:ext>
                  </a:extLst>
                </a:gridCol>
                <a:gridCol w="2225075">
                  <a:extLst>
                    <a:ext uri="{9D8B030D-6E8A-4147-A177-3AD203B41FA5}">
                      <a16:colId xmlns:a16="http://schemas.microsoft.com/office/drawing/2014/main" val="20001"/>
                    </a:ext>
                  </a:extLst>
                </a:gridCol>
                <a:gridCol w="3898175">
                  <a:extLst>
                    <a:ext uri="{9D8B030D-6E8A-4147-A177-3AD203B41FA5}">
                      <a16:colId xmlns:a16="http://schemas.microsoft.com/office/drawing/2014/main" val="20002"/>
                    </a:ext>
                  </a:extLst>
                </a:gridCol>
              </a:tblGrid>
              <a:tr h="193975">
                <a:tc>
                  <a:txBody>
                    <a:bodyPr/>
                    <a:lstStyle/>
                    <a:p>
                      <a:pPr marL="0" lvl="0" indent="0" algn="l" rtl="0">
                        <a:lnSpc>
                          <a:spcPct val="142857"/>
                        </a:lnSpc>
                        <a:spcBef>
                          <a:spcPts val="0"/>
                        </a:spcBef>
                        <a:spcAft>
                          <a:spcPts val="0"/>
                        </a:spcAft>
                        <a:buNone/>
                      </a:pPr>
                      <a:r>
                        <a:rPr lang="en" sz="1200" b="1">
                          <a:solidFill>
                            <a:srgbClr val="F0F3F3"/>
                          </a:solidFill>
                          <a:latin typeface="Roboto"/>
                          <a:ea typeface="Roboto"/>
                          <a:cs typeface="Roboto"/>
                          <a:sym typeface="Roboto"/>
                        </a:rPr>
                        <a:t>Property</a:t>
                      </a:r>
                      <a:endParaRPr sz="1200" b="1">
                        <a:solidFill>
                          <a:srgbClr val="F0F3F3"/>
                        </a:solidFill>
                        <a:latin typeface="Roboto"/>
                        <a:ea typeface="Roboto"/>
                        <a:cs typeface="Roboto"/>
                        <a:sym typeface="Roboto"/>
                      </a:endParaRPr>
                    </a:p>
                  </a:txBody>
                  <a:tcPr marL="76200" marR="76200" marT="76200" marB="76200" anchor="ctr">
                    <a:lnL w="9525" cap="flat" cmpd="sng">
                      <a:solidFill>
                        <a:schemeClr val="dk1"/>
                      </a:solidFill>
                      <a:prstDash val="solid"/>
                      <a:round/>
                      <a:headEnd type="none" w="sm" len="sm"/>
                      <a:tailEnd type="none" w="sm" len="sm"/>
                    </a:lnL>
                    <a:lnR w="9525" cap="flat" cmpd="sng">
                      <a:solidFill>
                        <a:srgbClr val="DFE0E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DFE0E2">
                          <a:alpha val="0"/>
                        </a:srgbClr>
                      </a:solidFill>
                      <a:prstDash val="solid"/>
                      <a:round/>
                      <a:headEnd type="none" w="sm" len="sm"/>
                      <a:tailEnd type="none" w="sm" len="sm"/>
                    </a:lnB>
                    <a:solidFill>
                      <a:srgbClr val="555555"/>
                    </a:solidFill>
                  </a:tcPr>
                </a:tc>
                <a:tc>
                  <a:txBody>
                    <a:bodyPr/>
                    <a:lstStyle/>
                    <a:p>
                      <a:pPr marL="0" lvl="0" indent="0" algn="l" rtl="0">
                        <a:lnSpc>
                          <a:spcPct val="142857"/>
                        </a:lnSpc>
                        <a:spcBef>
                          <a:spcPts val="0"/>
                        </a:spcBef>
                        <a:spcAft>
                          <a:spcPts val="0"/>
                        </a:spcAft>
                        <a:buNone/>
                      </a:pPr>
                      <a:r>
                        <a:rPr lang="en" sz="1200" b="1">
                          <a:solidFill>
                            <a:srgbClr val="F0F3F3"/>
                          </a:solidFill>
                          <a:latin typeface="Roboto"/>
                          <a:ea typeface="Roboto"/>
                          <a:cs typeface="Roboto"/>
                          <a:sym typeface="Roboto"/>
                        </a:rPr>
                        <a:t>Default</a:t>
                      </a:r>
                      <a:endParaRPr sz="1200" b="1">
                        <a:solidFill>
                          <a:srgbClr val="F0F3F3"/>
                        </a:solidFill>
                        <a:latin typeface="Roboto"/>
                        <a:ea typeface="Roboto"/>
                        <a:cs typeface="Roboto"/>
                        <a:sym typeface="Roboto"/>
                      </a:endParaRPr>
                    </a:p>
                  </a:txBody>
                  <a:tcPr marL="76200" marR="76200" marT="76200" marB="76200" anchor="ctr">
                    <a:lnL w="9525" cap="flat" cmpd="sng">
                      <a:solidFill>
                        <a:srgbClr val="DFE0E2"/>
                      </a:solidFill>
                      <a:prstDash val="solid"/>
                      <a:round/>
                      <a:headEnd type="none" w="sm" len="sm"/>
                      <a:tailEnd type="none" w="sm" len="sm"/>
                    </a:lnL>
                    <a:lnR w="9525" cap="flat" cmpd="sng">
                      <a:solidFill>
                        <a:srgbClr val="DFE0E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DFE0E2">
                          <a:alpha val="0"/>
                        </a:srgbClr>
                      </a:solidFill>
                      <a:prstDash val="solid"/>
                      <a:round/>
                      <a:headEnd type="none" w="sm" len="sm"/>
                      <a:tailEnd type="none" w="sm" len="sm"/>
                    </a:lnB>
                    <a:solidFill>
                      <a:srgbClr val="555555"/>
                    </a:solidFill>
                  </a:tcPr>
                </a:tc>
                <a:tc>
                  <a:txBody>
                    <a:bodyPr/>
                    <a:lstStyle/>
                    <a:p>
                      <a:pPr marL="0" lvl="0" indent="0" algn="l" rtl="0">
                        <a:lnSpc>
                          <a:spcPct val="142857"/>
                        </a:lnSpc>
                        <a:spcBef>
                          <a:spcPts val="0"/>
                        </a:spcBef>
                        <a:spcAft>
                          <a:spcPts val="0"/>
                        </a:spcAft>
                        <a:buNone/>
                      </a:pPr>
                      <a:r>
                        <a:rPr lang="en" sz="1200" b="1">
                          <a:solidFill>
                            <a:srgbClr val="F0F3F3"/>
                          </a:solidFill>
                          <a:latin typeface="Roboto"/>
                          <a:ea typeface="Roboto"/>
                          <a:cs typeface="Roboto"/>
                          <a:sym typeface="Roboto"/>
                        </a:rPr>
                        <a:t>Options</a:t>
                      </a:r>
                      <a:endParaRPr sz="1200" b="1">
                        <a:solidFill>
                          <a:srgbClr val="F0F3F3"/>
                        </a:solidFill>
                        <a:latin typeface="Roboto"/>
                        <a:ea typeface="Roboto"/>
                        <a:cs typeface="Roboto"/>
                        <a:sym typeface="Roboto"/>
                      </a:endParaRPr>
                    </a:p>
                  </a:txBody>
                  <a:tcPr marL="76200" marR="76200" marT="76200" marB="76200" anchor="ctr">
                    <a:lnL w="9525" cap="flat" cmpd="sng">
                      <a:solidFill>
                        <a:srgbClr val="DFE0E2"/>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DFE0E2">
                          <a:alpha val="0"/>
                        </a:srgbClr>
                      </a:solidFill>
                      <a:prstDash val="solid"/>
                      <a:round/>
                      <a:headEnd type="none" w="sm" len="sm"/>
                      <a:tailEnd type="none" w="sm" len="sm"/>
                    </a:lnB>
                    <a:solidFill>
                      <a:srgbClr val="555555"/>
                    </a:solidFill>
                  </a:tcPr>
                </a:tc>
                <a:extLst>
                  <a:ext uri="{0D108BD9-81ED-4DB2-BD59-A6C34878D82A}">
                    <a16:rowId xmlns:a16="http://schemas.microsoft.com/office/drawing/2014/main" val="10000"/>
                  </a:ext>
                </a:extLst>
              </a:tr>
              <a:tr h="214275">
                <a:tc>
                  <a:txBody>
                    <a:bodyPr/>
                    <a:lstStyle/>
                    <a:p>
                      <a:pPr marL="0" lvl="0" indent="0" algn="l" rtl="0">
                        <a:lnSpc>
                          <a:spcPct val="142857"/>
                        </a:lnSpc>
                        <a:spcBef>
                          <a:spcPts val="0"/>
                        </a:spcBef>
                        <a:spcAft>
                          <a:spcPts val="0"/>
                        </a:spcAft>
                        <a:buNone/>
                      </a:pPr>
                      <a:r>
                        <a:rPr lang="en" sz="1200">
                          <a:highlight>
                            <a:srgbClr val="F3F3F3"/>
                          </a:highlight>
                          <a:latin typeface="Roboto Mono"/>
                          <a:ea typeface="Roboto Mono"/>
                          <a:cs typeface="Roboto Mono"/>
                          <a:sym typeface="Roboto Mono"/>
                        </a:rPr>
                        <a:t>flexDirection</a:t>
                      </a:r>
                      <a:endParaRPr sz="1200">
                        <a:highlight>
                          <a:srgbClr val="F3F3F3"/>
                        </a:highlight>
                        <a:latin typeface="Roboto Mono"/>
                        <a:ea typeface="Roboto Mono"/>
                        <a:cs typeface="Roboto Mono"/>
                        <a:sym typeface="Roboto Mono"/>
                      </a:endParaRPr>
                    </a:p>
                  </a:txBody>
                  <a:tcPr marL="76200" marR="76200" marT="76200" marB="76200">
                    <a:lnL w="9525" cap="flat" cmpd="sng">
                      <a:solidFill>
                        <a:schemeClr val="dk1"/>
                      </a:solidFill>
                      <a:prstDash val="solid"/>
                      <a:round/>
                      <a:headEnd type="none" w="sm" len="sm"/>
                      <a:tailEnd type="none" w="sm" len="sm"/>
                    </a:lnL>
                    <a:lnR w="9525" cap="flat" cmpd="sng">
                      <a:solidFill>
                        <a:srgbClr val="DFE0E2"/>
                      </a:solidFill>
                      <a:prstDash val="solid"/>
                      <a:round/>
                      <a:headEnd type="none" w="sm" len="sm"/>
                      <a:tailEnd type="none" w="sm" len="sm"/>
                    </a:lnR>
                    <a:lnT w="9525" cap="flat" cmpd="sng">
                      <a:solidFill>
                        <a:srgbClr val="DFE0E2">
                          <a:alpha val="0"/>
                        </a:srgbClr>
                      </a:solidFill>
                      <a:prstDash val="solid"/>
                      <a:round/>
                      <a:headEnd type="none" w="sm" len="sm"/>
                      <a:tailEnd type="none" w="sm" len="sm"/>
                    </a:lnT>
                    <a:lnB w="9525" cap="flat" cmpd="sng">
                      <a:solidFill>
                        <a:srgbClr val="DFE0E2"/>
                      </a:solidFill>
                      <a:prstDash val="solid"/>
                      <a:round/>
                      <a:headEnd type="none" w="sm" len="sm"/>
                      <a:tailEnd type="none" w="sm" len="sm"/>
                    </a:lnB>
                    <a:solidFill>
                      <a:srgbClr val="FFFFFF"/>
                    </a:solidFill>
                  </a:tcPr>
                </a:tc>
                <a:tc>
                  <a:txBody>
                    <a:bodyPr/>
                    <a:lstStyle/>
                    <a:p>
                      <a:pPr marL="0" lvl="0" indent="0" algn="l" rtl="0">
                        <a:lnSpc>
                          <a:spcPct val="142857"/>
                        </a:lnSpc>
                        <a:spcBef>
                          <a:spcPts val="0"/>
                        </a:spcBef>
                        <a:spcAft>
                          <a:spcPts val="0"/>
                        </a:spcAft>
                        <a:buNone/>
                      </a:pPr>
                      <a:r>
                        <a:rPr lang="en" sz="1200">
                          <a:highlight>
                            <a:srgbClr val="F3F3F3"/>
                          </a:highlight>
                          <a:latin typeface="Roboto Mono"/>
                          <a:ea typeface="Roboto Mono"/>
                          <a:cs typeface="Roboto Mono"/>
                          <a:sym typeface="Roboto Mono"/>
                        </a:rPr>
                        <a:t>column</a:t>
                      </a:r>
                      <a:endParaRPr sz="1200">
                        <a:highlight>
                          <a:srgbClr val="F3F3F3"/>
                        </a:highlight>
                        <a:latin typeface="Roboto Mono"/>
                        <a:ea typeface="Roboto Mono"/>
                        <a:cs typeface="Roboto Mono"/>
                        <a:sym typeface="Roboto Mono"/>
                      </a:endParaRPr>
                    </a:p>
                  </a:txBody>
                  <a:tcPr marL="76200" marR="76200" marT="76200" marB="76200">
                    <a:lnL w="9525" cap="flat" cmpd="sng">
                      <a:solidFill>
                        <a:srgbClr val="DFE0E2"/>
                      </a:solidFill>
                      <a:prstDash val="solid"/>
                      <a:round/>
                      <a:headEnd type="none" w="sm" len="sm"/>
                      <a:tailEnd type="none" w="sm" len="sm"/>
                    </a:lnL>
                    <a:lnR w="9525" cap="flat" cmpd="sng">
                      <a:solidFill>
                        <a:srgbClr val="DFE0E2"/>
                      </a:solidFill>
                      <a:prstDash val="solid"/>
                      <a:round/>
                      <a:headEnd type="none" w="sm" len="sm"/>
                      <a:tailEnd type="none" w="sm" len="sm"/>
                    </a:lnR>
                    <a:lnT w="9525" cap="flat" cmpd="sng">
                      <a:solidFill>
                        <a:srgbClr val="DFE0E2">
                          <a:alpha val="0"/>
                        </a:srgbClr>
                      </a:solidFill>
                      <a:prstDash val="solid"/>
                      <a:round/>
                      <a:headEnd type="none" w="sm" len="sm"/>
                      <a:tailEnd type="none" w="sm" len="sm"/>
                    </a:lnT>
                    <a:lnB w="9525" cap="flat" cmpd="sng">
                      <a:solidFill>
                        <a:srgbClr val="DFE0E2"/>
                      </a:solidFill>
                      <a:prstDash val="solid"/>
                      <a:round/>
                      <a:headEnd type="none" w="sm" len="sm"/>
                      <a:tailEnd type="none" w="sm" len="sm"/>
                    </a:lnB>
                    <a:solidFill>
                      <a:srgbClr val="FFFFFF"/>
                    </a:solidFill>
                  </a:tcPr>
                </a:tc>
                <a:tc>
                  <a:txBody>
                    <a:bodyPr/>
                    <a:lstStyle/>
                    <a:p>
                      <a:pPr marL="0" lvl="0" indent="0" algn="l" rtl="0">
                        <a:lnSpc>
                          <a:spcPct val="142857"/>
                        </a:lnSpc>
                        <a:spcBef>
                          <a:spcPts val="0"/>
                        </a:spcBef>
                        <a:spcAft>
                          <a:spcPts val="0"/>
                        </a:spcAft>
                        <a:buNone/>
                      </a:pPr>
                      <a:r>
                        <a:rPr lang="en" sz="1200">
                          <a:highlight>
                            <a:srgbClr val="F3F3F3"/>
                          </a:highlight>
                          <a:latin typeface="Roboto Mono"/>
                          <a:ea typeface="Roboto Mono"/>
                          <a:cs typeface="Roboto Mono"/>
                          <a:sym typeface="Roboto Mono"/>
                        </a:rPr>
                        <a:t>row</a:t>
                      </a:r>
                      <a:r>
                        <a:rPr lang="en" sz="1200">
                          <a:latin typeface="Roboto Mono"/>
                          <a:ea typeface="Roboto Mono"/>
                          <a:cs typeface="Roboto Mono"/>
                          <a:sym typeface="Roboto Mono"/>
                        </a:rPr>
                        <a:t>, </a:t>
                      </a:r>
                      <a:r>
                        <a:rPr lang="en" sz="1200">
                          <a:highlight>
                            <a:srgbClr val="F3F3F3"/>
                          </a:highlight>
                          <a:latin typeface="Roboto Mono"/>
                          <a:ea typeface="Roboto Mono"/>
                          <a:cs typeface="Roboto Mono"/>
                          <a:sym typeface="Roboto Mono"/>
                        </a:rPr>
                        <a:t>column</a:t>
                      </a:r>
                      <a:endParaRPr sz="1200">
                        <a:highlight>
                          <a:srgbClr val="F3F3F3"/>
                        </a:highlight>
                        <a:latin typeface="Roboto Mono"/>
                        <a:ea typeface="Roboto Mono"/>
                        <a:cs typeface="Roboto Mono"/>
                        <a:sym typeface="Roboto Mono"/>
                      </a:endParaRPr>
                    </a:p>
                  </a:txBody>
                  <a:tcPr marL="76200" marR="76200" marT="76200" marB="76200">
                    <a:lnL w="9525" cap="flat" cmpd="sng">
                      <a:solidFill>
                        <a:srgbClr val="DFE0E2"/>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DFE0E2">
                          <a:alpha val="0"/>
                        </a:srgbClr>
                      </a:solidFill>
                      <a:prstDash val="solid"/>
                      <a:round/>
                      <a:headEnd type="none" w="sm" len="sm"/>
                      <a:tailEnd type="none" w="sm" len="sm"/>
                    </a:lnT>
                    <a:lnB w="9525" cap="flat" cmpd="sng">
                      <a:solidFill>
                        <a:srgbClr val="DFE0E2"/>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69800">
                <a:tc>
                  <a:txBody>
                    <a:bodyPr/>
                    <a:lstStyle/>
                    <a:p>
                      <a:pPr marL="0" lvl="0" indent="0" algn="l" rtl="0">
                        <a:lnSpc>
                          <a:spcPct val="142857"/>
                        </a:lnSpc>
                        <a:spcBef>
                          <a:spcPts val="0"/>
                        </a:spcBef>
                        <a:spcAft>
                          <a:spcPts val="0"/>
                        </a:spcAft>
                        <a:buNone/>
                      </a:pPr>
                      <a:r>
                        <a:rPr lang="en" sz="1200">
                          <a:highlight>
                            <a:srgbClr val="F3F3F3"/>
                          </a:highlight>
                          <a:latin typeface="Roboto Mono"/>
                          <a:ea typeface="Roboto Mono"/>
                          <a:cs typeface="Roboto Mono"/>
                          <a:sym typeface="Roboto Mono"/>
                        </a:rPr>
                        <a:t>justifyContent</a:t>
                      </a:r>
                      <a:endParaRPr sz="1200">
                        <a:highlight>
                          <a:srgbClr val="F3F3F3"/>
                        </a:highlight>
                        <a:latin typeface="Roboto Mono"/>
                        <a:ea typeface="Roboto Mono"/>
                        <a:cs typeface="Roboto Mono"/>
                        <a:sym typeface="Roboto Mono"/>
                      </a:endParaRPr>
                    </a:p>
                  </a:txBody>
                  <a:tcPr marL="76200" marR="76200" marT="76200" marB="76200">
                    <a:lnL w="9525" cap="flat" cmpd="sng">
                      <a:solidFill>
                        <a:schemeClr val="dk1"/>
                      </a:solidFill>
                      <a:prstDash val="solid"/>
                      <a:round/>
                      <a:headEnd type="none" w="sm" len="sm"/>
                      <a:tailEnd type="none" w="sm" len="sm"/>
                    </a:lnL>
                    <a:lnR w="9525" cap="flat" cmpd="sng">
                      <a:solidFill>
                        <a:srgbClr val="DFE0E2"/>
                      </a:solidFill>
                      <a:prstDash val="solid"/>
                      <a:round/>
                      <a:headEnd type="none" w="sm" len="sm"/>
                      <a:tailEnd type="none" w="sm" len="sm"/>
                    </a:lnR>
                    <a:lnT w="9525" cap="flat" cmpd="sng">
                      <a:solidFill>
                        <a:srgbClr val="DFE0E2"/>
                      </a:solidFill>
                      <a:prstDash val="solid"/>
                      <a:round/>
                      <a:headEnd type="none" w="sm" len="sm"/>
                      <a:tailEnd type="none" w="sm" len="sm"/>
                    </a:lnT>
                    <a:lnB w="9525" cap="flat" cmpd="sng">
                      <a:solidFill>
                        <a:srgbClr val="DFE0E2"/>
                      </a:solidFill>
                      <a:prstDash val="solid"/>
                      <a:round/>
                      <a:headEnd type="none" w="sm" len="sm"/>
                      <a:tailEnd type="none" w="sm" len="sm"/>
                    </a:lnB>
                    <a:solidFill>
                      <a:srgbClr val="FFFFFF"/>
                    </a:solidFill>
                  </a:tcPr>
                </a:tc>
                <a:tc>
                  <a:txBody>
                    <a:bodyPr/>
                    <a:lstStyle/>
                    <a:p>
                      <a:pPr marL="0" lvl="0" indent="0" algn="l" rtl="0">
                        <a:lnSpc>
                          <a:spcPct val="142857"/>
                        </a:lnSpc>
                        <a:spcBef>
                          <a:spcPts val="0"/>
                        </a:spcBef>
                        <a:spcAft>
                          <a:spcPts val="0"/>
                        </a:spcAft>
                        <a:buNone/>
                      </a:pPr>
                      <a:r>
                        <a:rPr lang="en" sz="1200">
                          <a:highlight>
                            <a:srgbClr val="F3F3F3"/>
                          </a:highlight>
                          <a:latin typeface="Roboto Mono"/>
                          <a:ea typeface="Roboto Mono"/>
                          <a:cs typeface="Roboto Mono"/>
                          <a:sym typeface="Roboto Mono"/>
                        </a:rPr>
                        <a:t>flex-start</a:t>
                      </a:r>
                      <a:endParaRPr sz="1200">
                        <a:highlight>
                          <a:srgbClr val="F3F3F3"/>
                        </a:highlight>
                        <a:latin typeface="Roboto Mono"/>
                        <a:ea typeface="Roboto Mono"/>
                        <a:cs typeface="Roboto Mono"/>
                        <a:sym typeface="Roboto Mono"/>
                      </a:endParaRPr>
                    </a:p>
                  </a:txBody>
                  <a:tcPr marL="76200" marR="76200" marT="76200" marB="76200">
                    <a:lnL w="9525" cap="flat" cmpd="sng">
                      <a:solidFill>
                        <a:srgbClr val="DFE0E2"/>
                      </a:solidFill>
                      <a:prstDash val="solid"/>
                      <a:round/>
                      <a:headEnd type="none" w="sm" len="sm"/>
                      <a:tailEnd type="none" w="sm" len="sm"/>
                    </a:lnL>
                    <a:lnR w="9525" cap="flat" cmpd="sng">
                      <a:solidFill>
                        <a:srgbClr val="DFE0E2"/>
                      </a:solidFill>
                      <a:prstDash val="solid"/>
                      <a:round/>
                      <a:headEnd type="none" w="sm" len="sm"/>
                      <a:tailEnd type="none" w="sm" len="sm"/>
                    </a:lnR>
                    <a:lnT w="9525" cap="flat" cmpd="sng">
                      <a:solidFill>
                        <a:srgbClr val="DFE0E2"/>
                      </a:solidFill>
                      <a:prstDash val="solid"/>
                      <a:round/>
                      <a:headEnd type="none" w="sm" len="sm"/>
                      <a:tailEnd type="none" w="sm" len="sm"/>
                    </a:lnT>
                    <a:lnB w="9525" cap="flat" cmpd="sng">
                      <a:solidFill>
                        <a:srgbClr val="DFE0E2"/>
                      </a:solidFill>
                      <a:prstDash val="solid"/>
                      <a:round/>
                      <a:headEnd type="none" w="sm" len="sm"/>
                      <a:tailEnd type="none" w="sm" len="sm"/>
                    </a:lnB>
                    <a:solidFill>
                      <a:srgbClr val="FFFFFF"/>
                    </a:solidFill>
                  </a:tcPr>
                </a:tc>
                <a:tc>
                  <a:txBody>
                    <a:bodyPr/>
                    <a:lstStyle/>
                    <a:p>
                      <a:pPr marL="0" lvl="0" indent="0" algn="l" rtl="0">
                        <a:lnSpc>
                          <a:spcPct val="142857"/>
                        </a:lnSpc>
                        <a:spcBef>
                          <a:spcPts val="0"/>
                        </a:spcBef>
                        <a:spcAft>
                          <a:spcPts val="0"/>
                        </a:spcAft>
                        <a:buNone/>
                      </a:pPr>
                      <a:r>
                        <a:rPr lang="en" sz="1200">
                          <a:highlight>
                            <a:srgbClr val="F3F3F3"/>
                          </a:highlight>
                          <a:latin typeface="Roboto Mono"/>
                          <a:ea typeface="Roboto Mono"/>
                          <a:cs typeface="Roboto Mono"/>
                          <a:sym typeface="Roboto Mono"/>
                        </a:rPr>
                        <a:t>flex-start</a:t>
                      </a:r>
                      <a:r>
                        <a:rPr lang="en" sz="1200">
                          <a:latin typeface="Roboto Mono"/>
                          <a:ea typeface="Roboto Mono"/>
                          <a:cs typeface="Roboto Mono"/>
                          <a:sym typeface="Roboto Mono"/>
                        </a:rPr>
                        <a:t>, </a:t>
                      </a:r>
                      <a:r>
                        <a:rPr lang="en" sz="1200">
                          <a:highlight>
                            <a:srgbClr val="F3F3F3"/>
                          </a:highlight>
                          <a:latin typeface="Roboto Mono"/>
                          <a:ea typeface="Roboto Mono"/>
                          <a:cs typeface="Roboto Mono"/>
                          <a:sym typeface="Roboto Mono"/>
                        </a:rPr>
                        <a:t>center</a:t>
                      </a:r>
                      <a:r>
                        <a:rPr lang="en" sz="1200">
                          <a:latin typeface="Roboto Mono"/>
                          <a:ea typeface="Roboto Mono"/>
                          <a:cs typeface="Roboto Mono"/>
                          <a:sym typeface="Roboto Mono"/>
                        </a:rPr>
                        <a:t>, </a:t>
                      </a:r>
                      <a:r>
                        <a:rPr lang="en" sz="1200">
                          <a:highlight>
                            <a:srgbClr val="F3F3F3"/>
                          </a:highlight>
                          <a:latin typeface="Roboto Mono"/>
                          <a:ea typeface="Roboto Mono"/>
                          <a:cs typeface="Roboto Mono"/>
                          <a:sym typeface="Roboto Mono"/>
                        </a:rPr>
                        <a:t>flex-end</a:t>
                      </a:r>
                      <a:r>
                        <a:rPr lang="en" sz="1200">
                          <a:latin typeface="Roboto Mono"/>
                          <a:ea typeface="Roboto Mono"/>
                          <a:cs typeface="Roboto Mono"/>
                          <a:sym typeface="Roboto Mono"/>
                        </a:rPr>
                        <a:t>,</a:t>
                      </a:r>
                      <a:r>
                        <a:rPr lang="en" sz="1200">
                          <a:highlight>
                            <a:srgbClr val="F3F3F3"/>
                          </a:highlight>
                          <a:latin typeface="Roboto Mono"/>
                          <a:ea typeface="Roboto Mono"/>
                          <a:cs typeface="Roboto Mono"/>
                          <a:sym typeface="Roboto Mono"/>
                        </a:rPr>
                        <a:t> space-around</a:t>
                      </a:r>
                      <a:r>
                        <a:rPr lang="en" sz="1200">
                          <a:latin typeface="Roboto Mono"/>
                          <a:ea typeface="Roboto Mono"/>
                          <a:cs typeface="Roboto Mono"/>
                          <a:sym typeface="Roboto Mono"/>
                        </a:rPr>
                        <a:t>, </a:t>
                      </a:r>
                      <a:r>
                        <a:rPr lang="en" sz="1200">
                          <a:highlight>
                            <a:srgbClr val="F3F3F3"/>
                          </a:highlight>
                          <a:latin typeface="Roboto Mono"/>
                          <a:ea typeface="Roboto Mono"/>
                          <a:cs typeface="Roboto Mono"/>
                          <a:sym typeface="Roboto Mono"/>
                        </a:rPr>
                        <a:t>space-between</a:t>
                      </a:r>
                      <a:endParaRPr sz="1200">
                        <a:highlight>
                          <a:srgbClr val="F3F3F3"/>
                        </a:highlight>
                        <a:latin typeface="Roboto Mono"/>
                        <a:ea typeface="Roboto Mono"/>
                        <a:cs typeface="Roboto Mono"/>
                        <a:sym typeface="Roboto Mono"/>
                      </a:endParaRPr>
                    </a:p>
                  </a:txBody>
                  <a:tcPr marL="76200" marR="76200" marT="76200" marB="76200">
                    <a:lnL w="9525" cap="flat" cmpd="sng">
                      <a:solidFill>
                        <a:srgbClr val="DFE0E2"/>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DFE0E2"/>
                      </a:solidFill>
                      <a:prstDash val="solid"/>
                      <a:round/>
                      <a:headEnd type="none" w="sm" len="sm"/>
                      <a:tailEnd type="none" w="sm" len="sm"/>
                    </a:lnT>
                    <a:lnB w="9525" cap="flat" cmpd="sng">
                      <a:solidFill>
                        <a:srgbClr val="DFE0E2"/>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69800">
                <a:tc>
                  <a:txBody>
                    <a:bodyPr/>
                    <a:lstStyle/>
                    <a:p>
                      <a:pPr marL="0" lvl="0" indent="0" algn="l" rtl="0">
                        <a:lnSpc>
                          <a:spcPct val="142857"/>
                        </a:lnSpc>
                        <a:spcBef>
                          <a:spcPts val="0"/>
                        </a:spcBef>
                        <a:spcAft>
                          <a:spcPts val="0"/>
                        </a:spcAft>
                        <a:buNone/>
                      </a:pPr>
                      <a:r>
                        <a:rPr lang="en" sz="1200">
                          <a:highlight>
                            <a:srgbClr val="F3F3F3"/>
                          </a:highlight>
                          <a:latin typeface="Roboto Mono"/>
                          <a:ea typeface="Roboto Mono"/>
                          <a:cs typeface="Roboto Mono"/>
                          <a:sym typeface="Roboto Mono"/>
                        </a:rPr>
                        <a:t>alignItems</a:t>
                      </a:r>
                      <a:endParaRPr sz="1200">
                        <a:highlight>
                          <a:srgbClr val="F3F3F3"/>
                        </a:highlight>
                        <a:latin typeface="Roboto Mono"/>
                        <a:ea typeface="Roboto Mono"/>
                        <a:cs typeface="Roboto Mono"/>
                        <a:sym typeface="Roboto Mono"/>
                      </a:endParaRPr>
                    </a:p>
                  </a:txBody>
                  <a:tcPr marL="76200" marR="76200" marT="76200" marB="76200">
                    <a:lnL w="9525" cap="flat" cmpd="sng">
                      <a:solidFill>
                        <a:schemeClr val="dk1"/>
                      </a:solidFill>
                      <a:prstDash val="solid"/>
                      <a:round/>
                      <a:headEnd type="none" w="sm" len="sm"/>
                      <a:tailEnd type="none" w="sm" len="sm"/>
                    </a:lnL>
                    <a:lnR w="9525" cap="flat" cmpd="sng">
                      <a:solidFill>
                        <a:srgbClr val="DFE0E2"/>
                      </a:solidFill>
                      <a:prstDash val="solid"/>
                      <a:round/>
                      <a:headEnd type="none" w="sm" len="sm"/>
                      <a:tailEnd type="none" w="sm" len="sm"/>
                    </a:lnR>
                    <a:lnT w="9525" cap="flat" cmpd="sng">
                      <a:solidFill>
                        <a:srgbClr val="DFE0E2"/>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l" rtl="0">
                        <a:lnSpc>
                          <a:spcPct val="142857"/>
                        </a:lnSpc>
                        <a:spcBef>
                          <a:spcPts val="0"/>
                        </a:spcBef>
                        <a:spcAft>
                          <a:spcPts val="0"/>
                        </a:spcAft>
                        <a:buNone/>
                      </a:pPr>
                      <a:r>
                        <a:rPr lang="en" sz="1200">
                          <a:highlight>
                            <a:srgbClr val="F3F3F3"/>
                          </a:highlight>
                          <a:latin typeface="Roboto Mono"/>
                          <a:ea typeface="Roboto Mono"/>
                          <a:cs typeface="Roboto Mono"/>
                          <a:sym typeface="Roboto Mono"/>
                        </a:rPr>
                        <a:t>stretch</a:t>
                      </a:r>
                      <a:endParaRPr sz="1200">
                        <a:highlight>
                          <a:srgbClr val="F3F3F3"/>
                        </a:highlight>
                        <a:latin typeface="Roboto Mono"/>
                        <a:ea typeface="Roboto Mono"/>
                        <a:cs typeface="Roboto Mono"/>
                        <a:sym typeface="Roboto Mono"/>
                      </a:endParaRPr>
                    </a:p>
                  </a:txBody>
                  <a:tcPr marL="76200" marR="76200" marT="76200" marB="76200">
                    <a:lnL w="9525" cap="flat" cmpd="sng">
                      <a:solidFill>
                        <a:srgbClr val="DFE0E2"/>
                      </a:solidFill>
                      <a:prstDash val="solid"/>
                      <a:round/>
                      <a:headEnd type="none" w="sm" len="sm"/>
                      <a:tailEnd type="none" w="sm" len="sm"/>
                    </a:lnL>
                    <a:lnR w="9525" cap="flat" cmpd="sng">
                      <a:solidFill>
                        <a:srgbClr val="DFE0E2"/>
                      </a:solidFill>
                      <a:prstDash val="solid"/>
                      <a:round/>
                      <a:headEnd type="none" w="sm" len="sm"/>
                      <a:tailEnd type="none" w="sm" len="sm"/>
                    </a:lnR>
                    <a:lnT w="9525" cap="flat" cmpd="sng">
                      <a:solidFill>
                        <a:srgbClr val="DFE0E2"/>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l" rtl="0">
                        <a:lnSpc>
                          <a:spcPct val="142857"/>
                        </a:lnSpc>
                        <a:spcBef>
                          <a:spcPts val="0"/>
                        </a:spcBef>
                        <a:spcAft>
                          <a:spcPts val="0"/>
                        </a:spcAft>
                        <a:buNone/>
                      </a:pPr>
                      <a:r>
                        <a:rPr lang="en" sz="1200">
                          <a:highlight>
                            <a:srgbClr val="F3F3F3"/>
                          </a:highlight>
                          <a:latin typeface="Roboto Mono"/>
                          <a:ea typeface="Roboto Mono"/>
                          <a:cs typeface="Roboto Mono"/>
                          <a:sym typeface="Roboto Mono"/>
                        </a:rPr>
                        <a:t>flex-start</a:t>
                      </a:r>
                      <a:r>
                        <a:rPr lang="en" sz="1200">
                          <a:latin typeface="Roboto Mono"/>
                          <a:ea typeface="Roboto Mono"/>
                          <a:cs typeface="Roboto Mono"/>
                          <a:sym typeface="Roboto Mono"/>
                        </a:rPr>
                        <a:t>, </a:t>
                      </a:r>
                      <a:r>
                        <a:rPr lang="en" sz="1200">
                          <a:highlight>
                            <a:srgbClr val="F3F3F3"/>
                          </a:highlight>
                          <a:latin typeface="Roboto Mono"/>
                          <a:ea typeface="Roboto Mono"/>
                          <a:cs typeface="Roboto Mono"/>
                          <a:sym typeface="Roboto Mono"/>
                        </a:rPr>
                        <a:t>center</a:t>
                      </a:r>
                      <a:r>
                        <a:rPr lang="en" sz="1200">
                          <a:latin typeface="Roboto Mono"/>
                          <a:ea typeface="Roboto Mono"/>
                          <a:cs typeface="Roboto Mono"/>
                          <a:sym typeface="Roboto Mono"/>
                        </a:rPr>
                        <a:t>, </a:t>
                      </a:r>
                      <a:r>
                        <a:rPr lang="en" sz="1200">
                          <a:highlight>
                            <a:srgbClr val="F3F3F3"/>
                          </a:highlight>
                          <a:latin typeface="Roboto Mono"/>
                          <a:ea typeface="Roboto Mono"/>
                          <a:cs typeface="Roboto Mono"/>
                          <a:sym typeface="Roboto Mono"/>
                        </a:rPr>
                        <a:t>flex-end</a:t>
                      </a:r>
                      <a:r>
                        <a:rPr lang="en" sz="1200">
                          <a:latin typeface="Roboto Mono"/>
                          <a:ea typeface="Roboto Mono"/>
                          <a:cs typeface="Roboto Mono"/>
                          <a:sym typeface="Roboto Mono"/>
                        </a:rPr>
                        <a:t>, </a:t>
                      </a:r>
                      <a:r>
                        <a:rPr lang="en" sz="1200">
                          <a:highlight>
                            <a:srgbClr val="F3F3F3"/>
                          </a:highlight>
                          <a:latin typeface="Roboto Mono"/>
                          <a:ea typeface="Roboto Mono"/>
                          <a:cs typeface="Roboto Mono"/>
                          <a:sym typeface="Roboto Mono"/>
                        </a:rPr>
                        <a:t>stretch</a:t>
                      </a:r>
                      <a:endParaRPr sz="1200">
                        <a:highlight>
                          <a:srgbClr val="F3F3F3"/>
                        </a:highlight>
                        <a:latin typeface="Roboto Mono"/>
                        <a:ea typeface="Roboto Mono"/>
                        <a:cs typeface="Roboto Mono"/>
                        <a:sym typeface="Roboto Mono"/>
                      </a:endParaRPr>
                    </a:p>
                  </a:txBody>
                  <a:tcPr marL="76200" marR="76200" marT="76200" marB="76200">
                    <a:lnL w="9525" cap="flat" cmpd="sng">
                      <a:solidFill>
                        <a:srgbClr val="DFE0E2"/>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DFE0E2"/>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
        <p:nvSpPr>
          <p:cNvPr id="1085" name="Google Shape;1085;p108"/>
          <p:cNvSpPr txBox="1"/>
          <p:nvPr/>
        </p:nvSpPr>
        <p:spPr>
          <a:xfrm>
            <a:off x="457200" y="4022450"/>
            <a:ext cx="44010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Source: </a:t>
            </a:r>
            <a:r>
              <a:rPr lang="en" u="sng">
                <a:solidFill>
                  <a:schemeClr val="hlink"/>
                </a:solidFill>
                <a:latin typeface="Roboto"/>
                <a:ea typeface="Roboto"/>
                <a:cs typeface="Roboto"/>
                <a:sym typeface="Roboto"/>
                <a:hlinkClick r:id="rId3"/>
              </a:rPr>
              <a:t>React Native Express</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1086" name="Google Shape;1086;p108"/>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4"/>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3"/>
              </a:rPr>
              <a:t>React Native Express</a:t>
            </a:r>
            <a:r>
              <a:rPr lang="en">
                <a:solidFill>
                  <a:srgbClr val="F2F0F5"/>
                </a:solidFill>
                <a:latin typeface="Roboto"/>
                <a:ea typeface="Roboto"/>
                <a:cs typeface="Roboto"/>
                <a:sym typeface="Roboto"/>
              </a:rPr>
              <a:t> / </a:t>
            </a:r>
            <a:r>
              <a:rPr lang="en" u="sng">
                <a:solidFill>
                  <a:schemeClr val="accent1"/>
                </a:solidFill>
                <a:latin typeface="Roboto"/>
                <a:ea typeface="Roboto"/>
                <a:cs typeface="Roboto"/>
                <a:sym typeface="Roboto"/>
                <a:hlinkClick r:id="rId5"/>
              </a:rPr>
              <a:t>Cheatsheet</a:t>
            </a:r>
            <a:r>
              <a:rPr lang="en">
                <a:solidFill>
                  <a:schemeClr val="accent1"/>
                </a:solidFill>
                <a:latin typeface="Roboto"/>
                <a:ea typeface="Roboto"/>
                <a:cs typeface="Roboto"/>
                <a:sym typeface="Roboto"/>
              </a:rPr>
              <a:t> </a:t>
            </a:r>
            <a:endParaRPr sz="1300" b="1">
              <a:solidFill>
                <a:srgbClr val="F0F3F3"/>
              </a:solidFill>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09"/>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Design to Code</a:t>
            </a:r>
            <a:endParaRPr>
              <a:latin typeface="Roboto Medium"/>
              <a:ea typeface="Roboto Medium"/>
              <a:cs typeface="Roboto Medium"/>
              <a:sym typeface="Roboto Medium"/>
            </a:endParaRPr>
          </a:p>
        </p:txBody>
      </p:sp>
      <p:sp>
        <p:nvSpPr>
          <p:cNvPr id="1092" name="Google Shape;1092;p109"/>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09"/>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FLEX-ible Layout Control </a:t>
            </a:r>
            <a:endParaRPr sz="1800" b="1">
              <a:solidFill>
                <a:srgbClr val="DFE0E2"/>
              </a:solidFill>
            </a:endParaRPr>
          </a:p>
        </p:txBody>
      </p:sp>
      <p:sp>
        <p:nvSpPr>
          <p:cNvPr id="1094" name="Google Shape;1094;p109"/>
          <p:cNvSpPr txBox="1"/>
          <p:nvPr/>
        </p:nvSpPr>
        <p:spPr>
          <a:xfrm>
            <a:off x="457200" y="2134475"/>
            <a:ext cx="6200700" cy="14229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dk1"/>
              </a:buClr>
              <a:buSzPts val="2400"/>
              <a:buFont typeface="Roboto"/>
              <a:buAutoNum type="arabicPeriod"/>
            </a:pPr>
            <a:r>
              <a:rPr lang="en" sz="2400">
                <a:solidFill>
                  <a:schemeClr val="dk1"/>
                </a:solidFill>
                <a:latin typeface="Roboto"/>
                <a:ea typeface="Roboto"/>
                <a:cs typeface="Roboto"/>
                <a:sym typeface="Roboto"/>
              </a:rPr>
              <a:t>Break down the design</a:t>
            </a:r>
            <a:endParaRPr sz="2400">
              <a:solidFill>
                <a:schemeClr val="dk1"/>
              </a:solidFill>
              <a:latin typeface="Roboto"/>
              <a:ea typeface="Roboto"/>
              <a:cs typeface="Roboto"/>
              <a:sym typeface="Roboto"/>
            </a:endParaRPr>
          </a:p>
          <a:p>
            <a:pPr marL="457200" lvl="0" indent="-381000" algn="l" rtl="0">
              <a:lnSpc>
                <a:spcPct val="115000"/>
              </a:lnSpc>
              <a:spcBef>
                <a:spcPts val="0"/>
              </a:spcBef>
              <a:spcAft>
                <a:spcPts val="0"/>
              </a:spcAft>
              <a:buClr>
                <a:schemeClr val="dk1"/>
              </a:buClr>
              <a:buSzPts val="2400"/>
              <a:buFont typeface="Roboto"/>
              <a:buAutoNum type="arabicPeriod"/>
            </a:pPr>
            <a:r>
              <a:rPr lang="en" sz="2400">
                <a:solidFill>
                  <a:schemeClr val="dk1"/>
                </a:solidFill>
                <a:latin typeface="Roboto"/>
                <a:ea typeface="Roboto"/>
                <a:cs typeface="Roboto"/>
                <a:sym typeface="Roboto"/>
              </a:rPr>
              <a:t>Choose a component for each part</a:t>
            </a:r>
            <a:endParaRPr sz="2400">
              <a:solidFill>
                <a:schemeClr val="dk1"/>
              </a:solidFill>
              <a:latin typeface="Roboto"/>
              <a:ea typeface="Roboto"/>
              <a:cs typeface="Roboto"/>
              <a:sym typeface="Roboto"/>
            </a:endParaRPr>
          </a:p>
          <a:p>
            <a:pPr marL="457200" lvl="0" indent="-381000" algn="l" rtl="0">
              <a:lnSpc>
                <a:spcPct val="115000"/>
              </a:lnSpc>
              <a:spcBef>
                <a:spcPts val="0"/>
              </a:spcBef>
              <a:spcAft>
                <a:spcPts val="0"/>
              </a:spcAft>
              <a:buClr>
                <a:schemeClr val="dk1"/>
              </a:buClr>
              <a:buSzPts val="2400"/>
              <a:buFont typeface="Roboto"/>
              <a:buAutoNum type="arabicPeriod"/>
            </a:pPr>
            <a:r>
              <a:rPr lang="en" sz="2400">
                <a:solidFill>
                  <a:schemeClr val="dk1"/>
                </a:solidFill>
                <a:latin typeface="Roboto"/>
                <a:ea typeface="Roboto"/>
                <a:cs typeface="Roboto"/>
                <a:sym typeface="Roboto"/>
              </a:rPr>
              <a:t>Code the component tree and style it</a:t>
            </a:r>
            <a:endParaRPr sz="2400">
              <a:solidFill>
                <a:schemeClr val="dk1"/>
              </a:solidFill>
              <a:latin typeface="Roboto"/>
              <a:ea typeface="Roboto"/>
              <a:cs typeface="Roboto"/>
              <a:sym typeface="Roboto"/>
            </a:endParaRPr>
          </a:p>
        </p:txBody>
      </p:sp>
      <p:sp>
        <p:nvSpPr>
          <p:cNvPr id="1095" name="Google Shape;1095;p109"/>
          <p:cNvSpPr txBox="1"/>
          <p:nvPr/>
        </p:nvSpPr>
        <p:spPr>
          <a:xfrm>
            <a:off x="381000" y="1298375"/>
            <a:ext cx="41910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BEST PRACTICES</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56"/>
          <p:cNvSpPr txBox="1"/>
          <p:nvPr/>
        </p:nvSpPr>
        <p:spPr>
          <a:xfrm>
            <a:off x="381000" y="962100"/>
            <a:ext cx="8229600" cy="6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a:ea typeface="Roboto"/>
                <a:cs typeface="Roboto"/>
                <a:sym typeface="Roboto"/>
              </a:rPr>
              <a:t>Last lecture</a:t>
            </a:r>
            <a:endParaRPr sz="2400">
              <a:latin typeface="Roboto"/>
              <a:ea typeface="Roboto"/>
              <a:cs typeface="Roboto"/>
              <a:sym typeface="Roboto"/>
            </a:endParaRPr>
          </a:p>
        </p:txBody>
      </p:sp>
      <p:sp>
        <p:nvSpPr>
          <p:cNvPr id="233" name="Google Shape;233;p56"/>
          <p:cNvSpPr txBox="1"/>
          <p:nvPr/>
        </p:nvSpPr>
        <p:spPr>
          <a:xfrm>
            <a:off x="381000" y="2571750"/>
            <a:ext cx="8229600" cy="6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a:ea typeface="Roboto"/>
                <a:cs typeface="Roboto"/>
                <a:sym typeface="Roboto"/>
              </a:rPr>
              <a:t>Overview for today</a:t>
            </a:r>
            <a:endParaRPr sz="2400">
              <a:latin typeface="Roboto"/>
              <a:ea typeface="Roboto"/>
              <a:cs typeface="Roboto"/>
              <a:sym typeface="Roboto"/>
            </a:endParaRPr>
          </a:p>
        </p:txBody>
      </p:sp>
      <p:sp>
        <p:nvSpPr>
          <p:cNvPr id="234" name="Google Shape;234;p56"/>
          <p:cNvSpPr txBox="1"/>
          <p:nvPr/>
        </p:nvSpPr>
        <p:spPr>
          <a:xfrm>
            <a:off x="457200" y="3018247"/>
            <a:ext cx="5378400" cy="1545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
                <a:latin typeface="Roboto"/>
                <a:ea typeface="Roboto"/>
                <a:cs typeface="Roboto"/>
                <a:sym typeface="Roboto"/>
              </a:rPr>
              <a:t>Introduce core React Native components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solidFill>
                  <a:schemeClr val="dk1"/>
                </a:solidFill>
                <a:latin typeface="Roboto"/>
                <a:ea typeface="Roboto"/>
                <a:cs typeface="Roboto"/>
                <a:sym typeface="Roboto"/>
              </a:rPr>
              <a:t>Working with layouts and flexboxes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Introduce Assignment 2</a:t>
            </a:r>
            <a:endParaRPr>
              <a:latin typeface="Roboto"/>
              <a:ea typeface="Roboto"/>
              <a:cs typeface="Roboto"/>
              <a:sym typeface="Roboto"/>
            </a:endParaRPr>
          </a:p>
        </p:txBody>
      </p:sp>
      <p:pic>
        <p:nvPicPr>
          <p:cNvPr id="235" name="Google Shape;235;p56"/>
          <p:cNvPicPr preferRelativeResize="0"/>
          <p:nvPr/>
        </p:nvPicPr>
        <p:blipFill>
          <a:blip r:embed="rId3">
            <a:alphaModFix/>
          </a:blip>
          <a:stretch>
            <a:fillRect/>
          </a:stretch>
        </p:blipFill>
        <p:spPr>
          <a:xfrm>
            <a:off x="6553800" y="1996349"/>
            <a:ext cx="1371000" cy="1371000"/>
          </a:xfrm>
          <a:prstGeom prst="rect">
            <a:avLst/>
          </a:prstGeom>
          <a:noFill/>
          <a:ln>
            <a:noFill/>
          </a:ln>
        </p:spPr>
      </p:pic>
      <p:sp>
        <p:nvSpPr>
          <p:cNvPr id="236" name="Google Shape;236;p56"/>
          <p:cNvSpPr txBox="1"/>
          <p:nvPr/>
        </p:nvSpPr>
        <p:spPr>
          <a:xfrm>
            <a:off x="457200" y="1506958"/>
            <a:ext cx="5378400" cy="1116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Introduced JavaScript basics </a:t>
            </a:r>
            <a:endParaRPr>
              <a:solidFill>
                <a:schemeClr val="dk1"/>
              </a:solidFill>
              <a:latin typeface="Roboto"/>
              <a:ea typeface="Roboto"/>
              <a:cs typeface="Roboto"/>
              <a:sym typeface="Roboto"/>
            </a:endParaRPr>
          </a:p>
          <a:p>
            <a:pPr marL="914400" lvl="1"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ES6 </a:t>
            </a:r>
            <a:endParaRPr>
              <a:solidFill>
                <a:schemeClr val="dk1"/>
              </a:solidFill>
              <a:latin typeface="Roboto"/>
              <a:ea typeface="Roboto"/>
              <a:cs typeface="Roboto"/>
              <a:sym typeface="Roboto"/>
            </a:endParaRPr>
          </a:p>
          <a:p>
            <a:pPr marL="914400" lvl="1"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JSX</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Demoed simple React Native app</a:t>
            </a:r>
            <a:endParaRPr>
              <a:solidFill>
                <a:schemeClr val="dk1"/>
              </a:solidFill>
              <a:latin typeface="Roboto"/>
              <a:ea typeface="Roboto"/>
              <a:cs typeface="Roboto"/>
              <a:sym typeface="Roboto"/>
            </a:endParaRPr>
          </a:p>
          <a:p>
            <a:pPr marL="45720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10"/>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Design to Code</a:t>
            </a:r>
            <a:endParaRPr>
              <a:latin typeface="Roboto Medium"/>
              <a:ea typeface="Roboto Medium"/>
              <a:cs typeface="Roboto Medium"/>
              <a:sym typeface="Roboto Medium"/>
            </a:endParaRPr>
          </a:p>
        </p:txBody>
      </p:sp>
      <p:sp>
        <p:nvSpPr>
          <p:cNvPr id="1101" name="Google Shape;1101;p110"/>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10"/>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FLEX-ible Layout Control </a:t>
            </a:r>
            <a:endParaRPr sz="1800" b="1">
              <a:solidFill>
                <a:srgbClr val="DFE0E2"/>
              </a:solidFill>
            </a:endParaRPr>
          </a:p>
        </p:txBody>
      </p:sp>
      <p:sp>
        <p:nvSpPr>
          <p:cNvPr id="1103" name="Google Shape;1103;p110"/>
          <p:cNvSpPr txBox="1"/>
          <p:nvPr/>
        </p:nvSpPr>
        <p:spPr>
          <a:xfrm>
            <a:off x="457200" y="2134475"/>
            <a:ext cx="4509000" cy="1422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Roboto"/>
              <a:buAutoNum type="arabicPeriod"/>
            </a:pPr>
            <a:r>
              <a:rPr lang="en" sz="1800">
                <a:solidFill>
                  <a:schemeClr val="dk1"/>
                </a:solidFill>
                <a:latin typeface="Roboto"/>
                <a:ea typeface="Roboto"/>
                <a:cs typeface="Roboto"/>
                <a:sym typeface="Roboto"/>
              </a:rPr>
              <a:t>Break down the design</a:t>
            </a:r>
            <a:endParaRPr sz="1800">
              <a:solidFill>
                <a:schemeClr val="dk1"/>
              </a:solidFill>
              <a:latin typeface="Roboto"/>
              <a:ea typeface="Roboto"/>
              <a:cs typeface="Roboto"/>
              <a:sym typeface="Roboto"/>
            </a:endParaRPr>
          </a:p>
          <a:p>
            <a:pPr marL="457200" lvl="0" indent="-342900" algn="l" rtl="0">
              <a:lnSpc>
                <a:spcPct val="115000"/>
              </a:lnSpc>
              <a:spcBef>
                <a:spcPts val="0"/>
              </a:spcBef>
              <a:spcAft>
                <a:spcPts val="0"/>
              </a:spcAft>
              <a:buClr>
                <a:schemeClr val="dk1"/>
              </a:buClr>
              <a:buSzPts val="1800"/>
              <a:buFont typeface="Roboto"/>
              <a:buAutoNum type="arabicPeriod"/>
            </a:pPr>
            <a:r>
              <a:rPr lang="en" sz="1800">
                <a:solidFill>
                  <a:schemeClr val="dk1"/>
                </a:solidFill>
                <a:latin typeface="Roboto"/>
                <a:ea typeface="Roboto"/>
                <a:cs typeface="Roboto"/>
                <a:sym typeface="Roboto"/>
              </a:rPr>
              <a:t>Choose a component for each part</a:t>
            </a:r>
            <a:endParaRPr sz="1800">
              <a:solidFill>
                <a:schemeClr val="dk1"/>
              </a:solidFill>
              <a:latin typeface="Roboto"/>
              <a:ea typeface="Roboto"/>
              <a:cs typeface="Roboto"/>
              <a:sym typeface="Roboto"/>
            </a:endParaRPr>
          </a:p>
          <a:p>
            <a:pPr marL="457200" lvl="0" indent="-342900" algn="l" rtl="0">
              <a:lnSpc>
                <a:spcPct val="115000"/>
              </a:lnSpc>
              <a:spcBef>
                <a:spcPts val="0"/>
              </a:spcBef>
              <a:spcAft>
                <a:spcPts val="0"/>
              </a:spcAft>
              <a:buClr>
                <a:schemeClr val="dk1"/>
              </a:buClr>
              <a:buSzPts val="1800"/>
              <a:buFont typeface="Roboto"/>
              <a:buAutoNum type="arabicPeriod"/>
            </a:pPr>
            <a:r>
              <a:rPr lang="en" sz="1800">
                <a:solidFill>
                  <a:schemeClr val="dk1"/>
                </a:solidFill>
                <a:latin typeface="Roboto"/>
                <a:ea typeface="Roboto"/>
                <a:cs typeface="Roboto"/>
                <a:sym typeface="Roboto"/>
              </a:rPr>
              <a:t>Code the component tree and style it</a:t>
            </a:r>
            <a:endParaRPr sz="1800">
              <a:solidFill>
                <a:schemeClr val="dk1"/>
              </a:solidFill>
              <a:latin typeface="Roboto"/>
              <a:ea typeface="Roboto"/>
              <a:cs typeface="Roboto"/>
              <a:sym typeface="Roboto"/>
            </a:endParaRPr>
          </a:p>
        </p:txBody>
      </p:sp>
      <p:sp>
        <p:nvSpPr>
          <p:cNvPr id="1104" name="Google Shape;1104;p110"/>
          <p:cNvSpPr txBox="1"/>
          <p:nvPr/>
        </p:nvSpPr>
        <p:spPr>
          <a:xfrm>
            <a:off x="381000" y="1298375"/>
            <a:ext cx="41910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EXERCISE</a:t>
            </a:r>
            <a:endParaRPr>
              <a:latin typeface="Roboto"/>
              <a:ea typeface="Roboto"/>
              <a:cs typeface="Roboto"/>
              <a:sym typeface="Roboto"/>
            </a:endParaRPr>
          </a:p>
        </p:txBody>
      </p:sp>
      <p:pic>
        <p:nvPicPr>
          <p:cNvPr id="1105" name="Google Shape;1105;p110"/>
          <p:cNvPicPr preferRelativeResize="0"/>
          <p:nvPr/>
        </p:nvPicPr>
        <p:blipFill rotWithShape="1">
          <a:blip r:embed="rId3">
            <a:alphaModFix/>
          </a:blip>
          <a:srcRect t="31404" b="12091"/>
          <a:stretch/>
        </p:blipFill>
        <p:spPr>
          <a:xfrm>
            <a:off x="5258973" y="1154737"/>
            <a:ext cx="3427826" cy="3438887"/>
          </a:xfrm>
          <a:prstGeom prst="rect">
            <a:avLst/>
          </a:prstGeom>
          <a:noFill/>
          <a:ln w="19050" cap="flat" cmpd="sng">
            <a:solidFill>
              <a:srgbClr val="F0F3F3"/>
            </a:solidFill>
            <a:prstDash val="solid"/>
            <a:round/>
            <a:headEnd type="none" w="sm" len="sm"/>
            <a:tailEnd type="none" w="sm" len="sm"/>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111"/>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Design to Code</a:t>
            </a:r>
            <a:endParaRPr>
              <a:latin typeface="Roboto Medium"/>
              <a:ea typeface="Roboto Medium"/>
              <a:cs typeface="Roboto Medium"/>
              <a:sym typeface="Roboto Medium"/>
            </a:endParaRPr>
          </a:p>
        </p:txBody>
      </p:sp>
      <p:sp>
        <p:nvSpPr>
          <p:cNvPr id="1111" name="Google Shape;1111;p111"/>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11"/>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FLEX-ible Layout Control </a:t>
            </a:r>
            <a:endParaRPr sz="1800" b="1">
              <a:solidFill>
                <a:srgbClr val="DFE0E2"/>
              </a:solidFill>
            </a:endParaRPr>
          </a:p>
        </p:txBody>
      </p:sp>
      <p:sp>
        <p:nvSpPr>
          <p:cNvPr id="1113" name="Google Shape;1113;p111"/>
          <p:cNvSpPr txBox="1"/>
          <p:nvPr/>
        </p:nvSpPr>
        <p:spPr>
          <a:xfrm>
            <a:off x="457200" y="2134475"/>
            <a:ext cx="4509000" cy="1422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Roboto"/>
              <a:buAutoNum type="arabicPeriod"/>
            </a:pPr>
            <a:r>
              <a:rPr lang="en" sz="1800">
                <a:solidFill>
                  <a:schemeClr val="dk1"/>
                </a:solidFill>
                <a:latin typeface="Roboto"/>
                <a:ea typeface="Roboto"/>
                <a:cs typeface="Roboto"/>
                <a:sym typeface="Roboto"/>
              </a:rPr>
              <a:t>Break down the design</a:t>
            </a:r>
            <a:endParaRPr sz="1800">
              <a:solidFill>
                <a:schemeClr val="dk1"/>
              </a:solidFill>
              <a:latin typeface="Roboto"/>
              <a:ea typeface="Roboto"/>
              <a:cs typeface="Roboto"/>
              <a:sym typeface="Roboto"/>
            </a:endParaRPr>
          </a:p>
          <a:p>
            <a:pPr marL="457200" lvl="0" indent="-342900" algn="l" rtl="0">
              <a:lnSpc>
                <a:spcPct val="115000"/>
              </a:lnSpc>
              <a:spcBef>
                <a:spcPts val="0"/>
              </a:spcBef>
              <a:spcAft>
                <a:spcPts val="0"/>
              </a:spcAft>
              <a:buClr>
                <a:srgbClr val="DDDDDD"/>
              </a:buClr>
              <a:buSzPts val="1800"/>
              <a:buFont typeface="Roboto"/>
              <a:buAutoNum type="arabicPeriod"/>
            </a:pPr>
            <a:r>
              <a:rPr lang="en" sz="1800">
                <a:solidFill>
                  <a:srgbClr val="DDDDDD"/>
                </a:solidFill>
                <a:latin typeface="Roboto"/>
                <a:ea typeface="Roboto"/>
                <a:cs typeface="Roboto"/>
                <a:sym typeface="Roboto"/>
              </a:rPr>
              <a:t>Choose a component for each part</a:t>
            </a:r>
            <a:endParaRPr sz="1800">
              <a:solidFill>
                <a:srgbClr val="DDDDDD"/>
              </a:solidFill>
              <a:latin typeface="Roboto"/>
              <a:ea typeface="Roboto"/>
              <a:cs typeface="Roboto"/>
              <a:sym typeface="Roboto"/>
            </a:endParaRPr>
          </a:p>
          <a:p>
            <a:pPr marL="457200" lvl="0" indent="-342900" algn="l" rtl="0">
              <a:lnSpc>
                <a:spcPct val="115000"/>
              </a:lnSpc>
              <a:spcBef>
                <a:spcPts val="0"/>
              </a:spcBef>
              <a:spcAft>
                <a:spcPts val="0"/>
              </a:spcAft>
              <a:buClr>
                <a:srgbClr val="DDDDDD"/>
              </a:buClr>
              <a:buSzPts val="1800"/>
              <a:buFont typeface="Roboto"/>
              <a:buAutoNum type="arabicPeriod"/>
            </a:pPr>
            <a:r>
              <a:rPr lang="en" sz="1800">
                <a:solidFill>
                  <a:srgbClr val="DDDDDD"/>
                </a:solidFill>
                <a:latin typeface="Roboto"/>
                <a:ea typeface="Roboto"/>
                <a:cs typeface="Roboto"/>
                <a:sym typeface="Roboto"/>
              </a:rPr>
              <a:t>Code the component tree and style it</a:t>
            </a:r>
            <a:endParaRPr sz="1800">
              <a:solidFill>
                <a:srgbClr val="DDDDDD"/>
              </a:solidFill>
              <a:latin typeface="Roboto"/>
              <a:ea typeface="Roboto"/>
              <a:cs typeface="Roboto"/>
              <a:sym typeface="Roboto"/>
            </a:endParaRPr>
          </a:p>
        </p:txBody>
      </p:sp>
      <p:sp>
        <p:nvSpPr>
          <p:cNvPr id="1114" name="Google Shape;1114;p111"/>
          <p:cNvSpPr txBox="1"/>
          <p:nvPr/>
        </p:nvSpPr>
        <p:spPr>
          <a:xfrm>
            <a:off x="381000" y="1298375"/>
            <a:ext cx="41910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EXERCISE</a:t>
            </a:r>
            <a:endParaRPr>
              <a:latin typeface="Roboto"/>
              <a:ea typeface="Roboto"/>
              <a:cs typeface="Roboto"/>
              <a:sym typeface="Roboto"/>
            </a:endParaRPr>
          </a:p>
        </p:txBody>
      </p:sp>
      <p:pic>
        <p:nvPicPr>
          <p:cNvPr id="1115" name="Google Shape;1115;p111"/>
          <p:cNvPicPr preferRelativeResize="0"/>
          <p:nvPr/>
        </p:nvPicPr>
        <p:blipFill rotWithShape="1">
          <a:blip r:embed="rId3">
            <a:alphaModFix/>
          </a:blip>
          <a:srcRect t="31404" b="54839"/>
          <a:stretch/>
        </p:blipFill>
        <p:spPr>
          <a:xfrm>
            <a:off x="5541550" y="1255264"/>
            <a:ext cx="3145250" cy="768160"/>
          </a:xfrm>
          <a:prstGeom prst="rect">
            <a:avLst/>
          </a:prstGeom>
          <a:noFill/>
          <a:ln w="28575" cap="flat" cmpd="sng">
            <a:solidFill>
              <a:srgbClr val="FF0000"/>
            </a:solidFill>
            <a:prstDash val="solid"/>
            <a:round/>
            <a:headEnd type="none" w="sm" len="sm"/>
            <a:tailEnd type="none" w="sm" len="sm"/>
          </a:ln>
        </p:spPr>
      </p:pic>
      <p:pic>
        <p:nvPicPr>
          <p:cNvPr id="1116" name="Google Shape;1116;p111"/>
          <p:cNvPicPr preferRelativeResize="0"/>
          <p:nvPr/>
        </p:nvPicPr>
        <p:blipFill rotWithShape="1">
          <a:blip r:embed="rId3">
            <a:alphaModFix/>
          </a:blip>
          <a:srcRect t="46053" b="23235"/>
          <a:stretch/>
        </p:blipFill>
        <p:spPr>
          <a:xfrm>
            <a:off x="5541550" y="2201440"/>
            <a:ext cx="3145250" cy="1715038"/>
          </a:xfrm>
          <a:prstGeom prst="rect">
            <a:avLst/>
          </a:prstGeom>
          <a:noFill/>
          <a:ln w="28575" cap="flat" cmpd="sng">
            <a:solidFill>
              <a:srgbClr val="FF0000"/>
            </a:solidFill>
            <a:prstDash val="solid"/>
            <a:round/>
            <a:headEnd type="none" w="sm" len="sm"/>
            <a:tailEnd type="none" w="sm" len="sm"/>
          </a:ln>
        </p:spPr>
      </p:pic>
      <p:pic>
        <p:nvPicPr>
          <p:cNvPr id="1117" name="Google Shape;1117;p111"/>
          <p:cNvPicPr preferRelativeResize="0"/>
          <p:nvPr/>
        </p:nvPicPr>
        <p:blipFill rotWithShape="1">
          <a:blip r:embed="rId3">
            <a:alphaModFix/>
          </a:blip>
          <a:srcRect t="77440" b="12092"/>
          <a:stretch/>
        </p:blipFill>
        <p:spPr>
          <a:xfrm>
            <a:off x="5541550" y="4094495"/>
            <a:ext cx="3145250" cy="584556"/>
          </a:xfrm>
          <a:prstGeom prst="rect">
            <a:avLst/>
          </a:prstGeom>
          <a:noFill/>
          <a:ln w="28575" cap="flat" cmpd="sng">
            <a:solidFill>
              <a:srgbClr val="FF0000"/>
            </a:solidFill>
            <a:prstDash val="solid"/>
            <a:round/>
            <a:headEnd type="none" w="sm" len="sm"/>
            <a:tailEnd type="none" w="sm" len="sm"/>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112"/>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Design to Code</a:t>
            </a:r>
            <a:endParaRPr>
              <a:latin typeface="Roboto Medium"/>
              <a:ea typeface="Roboto Medium"/>
              <a:cs typeface="Roboto Medium"/>
              <a:sym typeface="Roboto Medium"/>
            </a:endParaRPr>
          </a:p>
        </p:txBody>
      </p:sp>
      <p:sp>
        <p:nvSpPr>
          <p:cNvPr id="1123" name="Google Shape;1123;p112"/>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12"/>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FLEX-ible Layout Control </a:t>
            </a:r>
            <a:endParaRPr sz="1800" b="1">
              <a:solidFill>
                <a:srgbClr val="DFE0E2"/>
              </a:solidFill>
            </a:endParaRPr>
          </a:p>
        </p:txBody>
      </p:sp>
      <p:sp>
        <p:nvSpPr>
          <p:cNvPr id="1125" name="Google Shape;1125;p112"/>
          <p:cNvSpPr txBox="1"/>
          <p:nvPr/>
        </p:nvSpPr>
        <p:spPr>
          <a:xfrm>
            <a:off x="457200" y="2134475"/>
            <a:ext cx="4509000" cy="1422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DDDDDD"/>
              </a:buClr>
              <a:buSzPts val="1800"/>
              <a:buFont typeface="Roboto"/>
              <a:buAutoNum type="arabicPeriod"/>
            </a:pPr>
            <a:r>
              <a:rPr lang="en" sz="1800">
                <a:solidFill>
                  <a:srgbClr val="DDDDDD"/>
                </a:solidFill>
                <a:latin typeface="Roboto"/>
                <a:ea typeface="Roboto"/>
                <a:cs typeface="Roboto"/>
                <a:sym typeface="Roboto"/>
              </a:rPr>
              <a:t>Break down the design</a:t>
            </a:r>
            <a:endParaRPr sz="1800">
              <a:solidFill>
                <a:srgbClr val="DDDDDD"/>
              </a:solidFill>
              <a:latin typeface="Roboto"/>
              <a:ea typeface="Roboto"/>
              <a:cs typeface="Roboto"/>
              <a:sym typeface="Roboto"/>
            </a:endParaRPr>
          </a:p>
          <a:p>
            <a:pPr marL="457200" lvl="0" indent="-342900" algn="l" rtl="0">
              <a:lnSpc>
                <a:spcPct val="115000"/>
              </a:lnSpc>
              <a:spcBef>
                <a:spcPts val="0"/>
              </a:spcBef>
              <a:spcAft>
                <a:spcPts val="0"/>
              </a:spcAft>
              <a:buClr>
                <a:schemeClr val="dk1"/>
              </a:buClr>
              <a:buSzPts val="1800"/>
              <a:buFont typeface="Roboto"/>
              <a:buAutoNum type="arabicPeriod"/>
            </a:pPr>
            <a:r>
              <a:rPr lang="en" sz="1800">
                <a:solidFill>
                  <a:schemeClr val="dk1"/>
                </a:solidFill>
                <a:latin typeface="Roboto"/>
                <a:ea typeface="Roboto"/>
                <a:cs typeface="Roboto"/>
                <a:sym typeface="Roboto"/>
              </a:rPr>
              <a:t>Choose a component for each part</a:t>
            </a:r>
            <a:endParaRPr sz="1800">
              <a:solidFill>
                <a:schemeClr val="dk1"/>
              </a:solidFill>
              <a:latin typeface="Roboto"/>
              <a:ea typeface="Roboto"/>
              <a:cs typeface="Roboto"/>
              <a:sym typeface="Roboto"/>
            </a:endParaRPr>
          </a:p>
          <a:p>
            <a:pPr marL="457200" lvl="0" indent="-342900" algn="l" rtl="0">
              <a:lnSpc>
                <a:spcPct val="115000"/>
              </a:lnSpc>
              <a:spcBef>
                <a:spcPts val="0"/>
              </a:spcBef>
              <a:spcAft>
                <a:spcPts val="0"/>
              </a:spcAft>
              <a:buClr>
                <a:srgbClr val="DDDDDD"/>
              </a:buClr>
              <a:buSzPts val="1800"/>
              <a:buFont typeface="Roboto"/>
              <a:buAutoNum type="arabicPeriod"/>
            </a:pPr>
            <a:r>
              <a:rPr lang="en" sz="1800">
                <a:solidFill>
                  <a:srgbClr val="DDDDDD"/>
                </a:solidFill>
                <a:latin typeface="Roboto"/>
                <a:ea typeface="Roboto"/>
                <a:cs typeface="Roboto"/>
                <a:sym typeface="Roboto"/>
              </a:rPr>
              <a:t>Code the component tree and style it</a:t>
            </a:r>
            <a:endParaRPr sz="1800">
              <a:solidFill>
                <a:srgbClr val="DDDDDD"/>
              </a:solidFill>
              <a:latin typeface="Roboto"/>
              <a:ea typeface="Roboto"/>
              <a:cs typeface="Roboto"/>
              <a:sym typeface="Roboto"/>
            </a:endParaRPr>
          </a:p>
        </p:txBody>
      </p:sp>
      <p:sp>
        <p:nvSpPr>
          <p:cNvPr id="1126" name="Google Shape;1126;p112"/>
          <p:cNvSpPr txBox="1"/>
          <p:nvPr/>
        </p:nvSpPr>
        <p:spPr>
          <a:xfrm>
            <a:off x="381000" y="1298375"/>
            <a:ext cx="41910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EXERCISE</a:t>
            </a:r>
            <a:endParaRPr>
              <a:latin typeface="Roboto"/>
              <a:ea typeface="Roboto"/>
              <a:cs typeface="Roboto"/>
              <a:sym typeface="Roboto"/>
            </a:endParaRPr>
          </a:p>
        </p:txBody>
      </p:sp>
      <p:pic>
        <p:nvPicPr>
          <p:cNvPr id="1127" name="Google Shape;1127;p112"/>
          <p:cNvPicPr preferRelativeResize="0"/>
          <p:nvPr/>
        </p:nvPicPr>
        <p:blipFill rotWithShape="1">
          <a:blip r:embed="rId3">
            <a:alphaModFix/>
          </a:blip>
          <a:srcRect t="31404" b="54839"/>
          <a:stretch/>
        </p:blipFill>
        <p:spPr>
          <a:xfrm>
            <a:off x="5541550" y="1255264"/>
            <a:ext cx="3145250" cy="768160"/>
          </a:xfrm>
          <a:prstGeom prst="rect">
            <a:avLst/>
          </a:prstGeom>
          <a:noFill/>
          <a:ln w="28575" cap="flat" cmpd="sng">
            <a:solidFill>
              <a:srgbClr val="FF0000"/>
            </a:solidFill>
            <a:prstDash val="solid"/>
            <a:round/>
            <a:headEnd type="none" w="sm" len="sm"/>
            <a:tailEnd type="none" w="sm" len="sm"/>
          </a:ln>
        </p:spPr>
      </p:pic>
      <p:pic>
        <p:nvPicPr>
          <p:cNvPr id="1128" name="Google Shape;1128;p112"/>
          <p:cNvPicPr preferRelativeResize="0"/>
          <p:nvPr/>
        </p:nvPicPr>
        <p:blipFill rotWithShape="1">
          <a:blip r:embed="rId3">
            <a:alphaModFix/>
          </a:blip>
          <a:srcRect t="46053" b="23235"/>
          <a:stretch/>
        </p:blipFill>
        <p:spPr>
          <a:xfrm>
            <a:off x="5541550" y="2201440"/>
            <a:ext cx="3145250" cy="1715038"/>
          </a:xfrm>
          <a:prstGeom prst="rect">
            <a:avLst/>
          </a:prstGeom>
          <a:noFill/>
          <a:ln w="28575" cap="flat" cmpd="sng">
            <a:solidFill>
              <a:srgbClr val="FF0000"/>
            </a:solidFill>
            <a:prstDash val="solid"/>
            <a:round/>
            <a:headEnd type="none" w="sm" len="sm"/>
            <a:tailEnd type="none" w="sm" len="sm"/>
          </a:ln>
        </p:spPr>
      </p:pic>
      <p:pic>
        <p:nvPicPr>
          <p:cNvPr id="1129" name="Google Shape;1129;p112"/>
          <p:cNvPicPr preferRelativeResize="0"/>
          <p:nvPr/>
        </p:nvPicPr>
        <p:blipFill rotWithShape="1">
          <a:blip r:embed="rId3">
            <a:alphaModFix/>
          </a:blip>
          <a:srcRect t="77440" b="12092"/>
          <a:stretch/>
        </p:blipFill>
        <p:spPr>
          <a:xfrm>
            <a:off x="5541550" y="4094495"/>
            <a:ext cx="3145250" cy="584556"/>
          </a:xfrm>
          <a:prstGeom prst="rect">
            <a:avLst/>
          </a:prstGeom>
          <a:noFill/>
          <a:ln w="28575" cap="flat" cmpd="sng">
            <a:solidFill>
              <a:srgbClr val="FF0000"/>
            </a:solidFill>
            <a:prstDash val="solid"/>
            <a:round/>
            <a:headEnd type="none" w="sm" len="sm"/>
            <a:tailEnd type="none" w="sm" len="sm"/>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13"/>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Design to Code</a:t>
            </a:r>
            <a:endParaRPr>
              <a:latin typeface="Roboto Medium"/>
              <a:ea typeface="Roboto Medium"/>
              <a:cs typeface="Roboto Medium"/>
              <a:sym typeface="Roboto Medium"/>
            </a:endParaRPr>
          </a:p>
        </p:txBody>
      </p:sp>
      <p:sp>
        <p:nvSpPr>
          <p:cNvPr id="1135" name="Google Shape;1135;p113"/>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13"/>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FLEX-ible Layout Control </a:t>
            </a:r>
            <a:endParaRPr sz="1800" b="1">
              <a:solidFill>
                <a:srgbClr val="DFE0E2"/>
              </a:solidFill>
            </a:endParaRPr>
          </a:p>
        </p:txBody>
      </p:sp>
      <p:sp>
        <p:nvSpPr>
          <p:cNvPr id="1137" name="Google Shape;1137;p113"/>
          <p:cNvSpPr txBox="1"/>
          <p:nvPr/>
        </p:nvSpPr>
        <p:spPr>
          <a:xfrm>
            <a:off x="457200" y="2134475"/>
            <a:ext cx="4509000" cy="1422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DDDDDD"/>
              </a:buClr>
              <a:buSzPts val="1800"/>
              <a:buFont typeface="Roboto"/>
              <a:buAutoNum type="arabicPeriod"/>
            </a:pPr>
            <a:r>
              <a:rPr lang="en" sz="1800">
                <a:solidFill>
                  <a:srgbClr val="DDDDDD"/>
                </a:solidFill>
                <a:latin typeface="Roboto"/>
                <a:ea typeface="Roboto"/>
                <a:cs typeface="Roboto"/>
                <a:sym typeface="Roboto"/>
              </a:rPr>
              <a:t>Break down the design</a:t>
            </a:r>
            <a:endParaRPr sz="1800">
              <a:solidFill>
                <a:srgbClr val="DDDDDD"/>
              </a:solidFill>
              <a:latin typeface="Roboto"/>
              <a:ea typeface="Roboto"/>
              <a:cs typeface="Roboto"/>
              <a:sym typeface="Roboto"/>
            </a:endParaRPr>
          </a:p>
          <a:p>
            <a:pPr marL="457200" lvl="0" indent="-342900" algn="l" rtl="0">
              <a:lnSpc>
                <a:spcPct val="115000"/>
              </a:lnSpc>
              <a:spcBef>
                <a:spcPts val="0"/>
              </a:spcBef>
              <a:spcAft>
                <a:spcPts val="0"/>
              </a:spcAft>
              <a:buClr>
                <a:srgbClr val="DDDDDD"/>
              </a:buClr>
              <a:buSzPts val="1800"/>
              <a:buFont typeface="Roboto"/>
              <a:buAutoNum type="arabicPeriod"/>
            </a:pPr>
            <a:r>
              <a:rPr lang="en" sz="1800">
                <a:solidFill>
                  <a:srgbClr val="DDDDDD"/>
                </a:solidFill>
                <a:latin typeface="Roboto"/>
                <a:ea typeface="Roboto"/>
                <a:cs typeface="Roboto"/>
                <a:sym typeface="Roboto"/>
              </a:rPr>
              <a:t>Choose a component for each part</a:t>
            </a:r>
            <a:endParaRPr sz="1800">
              <a:solidFill>
                <a:srgbClr val="DDDDDD"/>
              </a:solidFill>
              <a:latin typeface="Roboto"/>
              <a:ea typeface="Roboto"/>
              <a:cs typeface="Roboto"/>
              <a:sym typeface="Roboto"/>
            </a:endParaRPr>
          </a:p>
          <a:p>
            <a:pPr marL="457200" lvl="0" indent="-342900" algn="l" rtl="0">
              <a:lnSpc>
                <a:spcPct val="115000"/>
              </a:lnSpc>
              <a:spcBef>
                <a:spcPts val="0"/>
              </a:spcBef>
              <a:spcAft>
                <a:spcPts val="0"/>
              </a:spcAft>
              <a:buClr>
                <a:schemeClr val="dk1"/>
              </a:buClr>
              <a:buSzPts val="1800"/>
              <a:buFont typeface="Roboto"/>
              <a:buAutoNum type="arabicPeriod"/>
            </a:pPr>
            <a:r>
              <a:rPr lang="en" sz="1800">
                <a:solidFill>
                  <a:schemeClr val="dk1"/>
                </a:solidFill>
                <a:latin typeface="Roboto"/>
                <a:ea typeface="Roboto"/>
                <a:cs typeface="Roboto"/>
                <a:sym typeface="Roboto"/>
              </a:rPr>
              <a:t>Code the component tree and style it</a:t>
            </a:r>
            <a:endParaRPr sz="1800">
              <a:solidFill>
                <a:schemeClr val="dk1"/>
              </a:solidFill>
              <a:latin typeface="Roboto"/>
              <a:ea typeface="Roboto"/>
              <a:cs typeface="Roboto"/>
              <a:sym typeface="Roboto"/>
            </a:endParaRPr>
          </a:p>
        </p:txBody>
      </p:sp>
      <p:sp>
        <p:nvSpPr>
          <p:cNvPr id="1138" name="Google Shape;1138;p113"/>
          <p:cNvSpPr txBox="1"/>
          <p:nvPr/>
        </p:nvSpPr>
        <p:spPr>
          <a:xfrm>
            <a:off x="381000" y="1298375"/>
            <a:ext cx="41910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EXERCISE</a:t>
            </a:r>
            <a:endParaRPr>
              <a:latin typeface="Roboto"/>
              <a:ea typeface="Roboto"/>
              <a:cs typeface="Roboto"/>
              <a:sym typeface="Roboto"/>
            </a:endParaRPr>
          </a:p>
        </p:txBody>
      </p:sp>
      <p:pic>
        <p:nvPicPr>
          <p:cNvPr id="1139" name="Google Shape;1139;p113"/>
          <p:cNvPicPr preferRelativeResize="0"/>
          <p:nvPr/>
        </p:nvPicPr>
        <p:blipFill rotWithShape="1">
          <a:blip r:embed="rId3">
            <a:alphaModFix/>
          </a:blip>
          <a:srcRect t="31404" b="54839"/>
          <a:stretch/>
        </p:blipFill>
        <p:spPr>
          <a:xfrm>
            <a:off x="5541550" y="1255264"/>
            <a:ext cx="3145250" cy="768160"/>
          </a:xfrm>
          <a:prstGeom prst="rect">
            <a:avLst/>
          </a:prstGeom>
          <a:noFill/>
          <a:ln w="28575" cap="flat" cmpd="sng">
            <a:solidFill>
              <a:srgbClr val="FF0000"/>
            </a:solidFill>
            <a:prstDash val="solid"/>
            <a:round/>
            <a:headEnd type="none" w="sm" len="sm"/>
            <a:tailEnd type="none" w="sm" len="sm"/>
          </a:ln>
        </p:spPr>
      </p:pic>
      <p:pic>
        <p:nvPicPr>
          <p:cNvPr id="1140" name="Google Shape;1140;p113"/>
          <p:cNvPicPr preferRelativeResize="0"/>
          <p:nvPr/>
        </p:nvPicPr>
        <p:blipFill rotWithShape="1">
          <a:blip r:embed="rId3">
            <a:alphaModFix/>
          </a:blip>
          <a:srcRect t="46053" b="23235"/>
          <a:stretch/>
        </p:blipFill>
        <p:spPr>
          <a:xfrm>
            <a:off x="5541550" y="2201440"/>
            <a:ext cx="3145250" cy="1715038"/>
          </a:xfrm>
          <a:prstGeom prst="rect">
            <a:avLst/>
          </a:prstGeom>
          <a:noFill/>
          <a:ln w="28575" cap="flat" cmpd="sng">
            <a:solidFill>
              <a:srgbClr val="FF0000"/>
            </a:solidFill>
            <a:prstDash val="solid"/>
            <a:round/>
            <a:headEnd type="none" w="sm" len="sm"/>
            <a:tailEnd type="none" w="sm" len="sm"/>
          </a:ln>
        </p:spPr>
      </p:pic>
      <p:pic>
        <p:nvPicPr>
          <p:cNvPr id="1141" name="Google Shape;1141;p113"/>
          <p:cNvPicPr preferRelativeResize="0"/>
          <p:nvPr/>
        </p:nvPicPr>
        <p:blipFill rotWithShape="1">
          <a:blip r:embed="rId3">
            <a:alphaModFix/>
          </a:blip>
          <a:srcRect t="77440" b="12092"/>
          <a:stretch/>
        </p:blipFill>
        <p:spPr>
          <a:xfrm>
            <a:off x="5541550" y="4094495"/>
            <a:ext cx="3145250" cy="584556"/>
          </a:xfrm>
          <a:prstGeom prst="rect">
            <a:avLst/>
          </a:prstGeom>
          <a:noFill/>
          <a:ln w="28575" cap="flat" cmpd="sng">
            <a:solidFill>
              <a:srgbClr val="FF0000"/>
            </a:solidFill>
            <a:prstDash val="solid"/>
            <a:round/>
            <a:headEnd type="none" w="sm" len="sm"/>
            <a:tailEnd type="none" w="sm" len="sm"/>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114"/>
          <p:cNvSpPr txBox="1"/>
          <p:nvPr/>
        </p:nvSpPr>
        <p:spPr>
          <a:xfrm>
            <a:off x="0" y="962108"/>
            <a:ext cx="9144000" cy="6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a:ea typeface="Roboto"/>
                <a:cs typeface="Roboto"/>
                <a:sym typeface="Roboto"/>
              </a:rPr>
              <a:t>	Assignment 2</a:t>
            </a:r>
            <a:endParaRPr sz="2400">
              <a:latin typeface="Roboto"/>
              <a:ea typeface="Roboto"/>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115"/>
          <p:cNvSpPr txBox="1"/>
          <p:nvPr/>
        </p:nvSpPr>
        <p:spPr>
          <a:xfrm>
            <a:off x="0" y="962108"/>
            <a:ext cx="9144000" cy="6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a:ea typeface="Roboto"/>
                <a:cs typeface="Roboto"/>
                <a:sym typeface="Roboto"/>
              </a:rPr>
              <a:t>	Assignment 2</a:t>
            </a:r>
            <a:endParaRPr sz="2400">
              <a:latin typeface="Roboto"/>
              <a:ea typeface="Roboto"/>
              <a:cs typeface="Roboto"/>
              <a:sym typeface="Roboto"/>
            </a:endParaRPr>
          </a:p>
        </p:txBody>
      </p:sp>
      <p:sp>
        <p:nvSpPr>
          <p:cNvPr id="1152" name="Google Shape;1152;p115"/>
          <p:cNvSpPr txBox="1"/>
          <p:nvPr/>
        </p:nvSpPr>
        <p:spPr>
          <a:xfrm>
            <a:off x="533975" y="1506958"/>
            <a:ext cx="5378400" cy="1116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Building the main screen of Tinder.</a:t>
            </a:r>
            <a:endParaRPr>
              <a:solidFill>
                <a:schemeClr val="dk2"/>
              </a:solidFill>
              <a:latin typeface="Roboto"/>
              <a:ea typeface="Roboto"/>
              <a:cs typeface="Roboto"/>
              <a:sym typeface="Roboto"/>
            </a:endParaRPr>
          </a:p>
        </p:txBody>
      </p:sp>
      <p:pic>
        <p:nvPicPr>
          <p:cNvPr id="1153" name="Google Shape;1153;p115"/>
          <p:cNvPicPr preferRelativeResize="0"/>
          <p:nvPr/>
        </p:nvPicPr>
        <p:blipFill>
          <a:blip r:embed="rId3">
            <a:alphaModFix/>
          </a:blip>
          <a:stretch>
            <a:fillRect/>
          </a:stretch>
        </p:blipFill>
        <p:spPr>
          <a:xfrm>
            <a:off x="5033025" y="615725"/>
            <a:ext cx="1735074" cy="3086099"/>
          </a:xfrm>
          <a:prstGeom prst="rect">
            <a:avLst/>
          </a:prstGeom>
          <a:noFill/>
          <a:ln>
            <a:noFill/>
          </a:ln>
        </p:spPr>
      </p:pic>
      <p:pic>
        <p:nvPicPr>
          <p:cNvPr id="1154" name="Google Shape;1154;p115"/>
          <p:cNvPicPr preferRelativeResize="0"/>
          <p:nvPr/>
        </p:nvPicPr>
        <p:blipFill>
          <a:blip r:embed="rId4">
            <a:alphaModFix/>
          </a:blip>
          <a:stretch>
            <a:fillRect/>
          </a:stretch>
        </p:blipFill>
        <p:spPr>
          <a:xfrm>
            <a:off x="5866534" y="1278697"/>
            <a:ext cx="2736575" cy="36545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116"/>
          <p:cNvSpPr txBox="1"/>
          <p:nvPr/>
        </p:nvSpPr>
        <p:spPr>
          <a:xfrm>
            <a:off x="0" y="962108"/>
            <a:ext cx="9144000" cy="6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a:ea typeface="Roboto"/>
                <a:cs typeface="Roboto"/>
                <a:sym typeface="Roboto"/>
              </a:rPr>
              <a:t>	Assignment 2</a:t>
            </a:r>
            <a:endParaRPr sz="2400">
              <a:latin typeface="Roboto"/>
              <a:ea typeface="Roboto"/>
              <a:cs typeface="Roboto"/>
              <a:sym typeface="Roboto"/>
            </a:endParaRPr>
          </a:p>
        </p:txBody>
      </p:sp>
      <p:sp>
        <p:nvSpPr>
          <p:cNvPr id="1160" name="Google Shape;1160;p116"/>
          <p:cNvSpPr txBox="1"/>
          <p:nvPr/>
        </p:nvSpPr>
        <p:spPr>
          <a:xfrm>
            <a:off x="533975" y="1506958"/>
            <a:ext cx="5378400" cy="1116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Roboto"/>
              <a:buChar char="●"/>
            </a:pPr>
            <a:r>
              <a:rPr lang="en" dirty="0">
                <a:solidFill>
                  <a:schemeClr val="dk2"/>
                </a:solidFill>
                <a:latin typeface="Roboto"/>
                <a:ea typeface="Roboto"/>
                <a:cs typeface="Roboto"/>
                <a:sym typeface="Roboto"/>
              </a:rPr>
              <a:t>Building the main screen of Tinder.</a:t>
            </a:r>
            <a:endParaRPr dirty="0">
              <a:solidFill>
                <a:schemeClr val="dk2"/>
              </a:solidFill>
              <a:latin typeface="Roboto"/>
              <a:ea typeface="Roboto"/>
              <a:cs typeface="Roboto"/>
              <a:sym typeface="Roboto"/>
            </a:endParaRPr>
          </a:p>
          <a:p>
            <a:pPr marL="0" lvl="0" indent="0" algn="l" rtl="0">
              <a:spcBef>
                <a:spcPts val="0"/>
              </a:spcBef>
              <a:spcAft>
                <a:spcPts val="0"/>
              </a:spcAft>
              <a:buNone/>
            </a:pPr>
            <a:endParaRPr dirty="0">
              <a:solidFill>
                <a:schemeClr val="dk2"/>
              </a:solidFill>
              <a:latin typeface="Roboto"/>
              <a:ea typeface="Roboto"/>
              <a:cs typeface="Roboto"/>
              <a:sym typeface="Roboto"/>
            </a:endParaRPr>
          </a:p>
          <a:p>
            <a:pPr marL="457200" lvl="0" indent="-317500" algn="l" rtl="0">
              <a:spcBef>
                <a:spcPts val="0"/>
              </a:spcBef>
              <a:spcAft>
                <a:spcPts val="0"/>
              </a:spcAft>
              <a:buClr>
                <a:schemeClr val="dk2"/>
              </a:buClr>
              <a:buSzPts val="1400"/>
              <a:buFont typeface="Roboto"/>
              <a:buChar char="●"/>
            </a:pPr>
            <a:r>
              <a:rPr lang="en" dirty="0">
                <a:solidFill>
                  <a:schemeClr val="dk2"/>
                </a:solidFill>
                <a:latin typeface="Roboto"/>
                <a:ea typeface="Roboto"/>
                <a:cs typeface="Roboto"/>
                <a:sym typeface="Roboto"/>
              </a:rPr>
              <a:t>Focuses on the UI.</a:t>
            </a:r>
            <a:endParaRPr dirty="0">
              <a:solidFill>
                <a:schemeClr val="dk2"/>
              </a:solidFill>
              <a:latin typeface="Roboto"/>
              <a:ea typeface="Roboto"/>
              <a:cs typeface="Roboto"/>
              <a:sym typeface="Roboto"/>
            </a:endParaRPr>
          </a:p>
          <a:p>
            <a:pPr marL="0" lvl="0" indent="0" algn="l" rtl="0">
              <a:spcBef>
                <a:spcPts val="0"/>
              </a:spcBef>
              <a:spcAft>
                <a:spcPts val="0"/>
              </a:spcAft>
              <a:buNone/>
            </a:pPr>
            <a:endParaRPr dirty="0">
              <a:solidFill>
                <a:schemeClr val="dk2"/>
              </a:solidFill>
              <a:latin typeface="Roboto"/>
              <a:ea typeface="Roboto"/>
              <a:cs typeface="Roboto"/>
              <a:sym typeface="Roboto"/>
            </a:endParaRPr>
          </a:p>
          <a:p>
            <a:pPr marL="457200" lvl="0" indent="-317500" algn="l" rtl="0">
              <a:spcBef>
                <a:spcPts val="0"/>
              </a:spcBef>
              <a:spcAft>
                <a:spcPts val="0"/>
              </a:spcAft>
              <a:buClr>
                <a:schemeClr val="dk2"/>
              </a:buClr>
              <a:buSzPts val="1400"/>
              <a:buFont typeface="Roboto"/>
              <a:buChar char="●"/>
            </a:pPr>
            <a:r>
              <a:rPr lang="en" dirty="0">
                <a:solidFill>
                  <a:schemeClr val="dk2"/>
                </a:solidFill>
                <a:latin typeface="Roboto"/>
                <a:ea typeface="Roboto"/>
                <a:cs typeface="Roboto"/>
                <a:sym typeface="Roboto"/>
              </a:rPr>
              <a:t>Exploring a bit of functionality.</a:t>
            </a:r>
            <a:endParaRPr dirty="0">
              <a:solidFill>
                <a:schemeClr val="dk2"/>
              </a:solidFill>
              <a:latin typeface="Roboto"/>
              <a:ea typeface="Roboto"/>
              <a:cs typeface="Roboto"/>
              <a:sym typeface="Roboto"/>
            </a:endParaRPr>
          </a:p>
          <a:p>
            <a:pPr marL="0" lvl="0" indent="0" algn="l" rtl="0">
              <a:spcBef>
                <a:spcPts val="0"/>
              </a:spcBef>
              <a:spcAft>
                <a:spcPts val="0"/>
              </a:spcAft>
              <a:buNone/>
            </a:pPr>
            <a:endParaRPr dirty="0">
              <a:solidFill>
                <a:schemeClr val="dk2"/>
              </a:solidFill>
              <a:latin typeface="Roboto"/>
              <a:ea typeface="Roboto"/>
              <a:cs typeface="Roboto"/>
              <a:sym typeface="Roboto"/>
            </a:endParaRPr>
          </a:p>
          <a:p>
            <a:pPr marL="457200" lvl="0" indent="-317500" algn="l" rtl="0">
              <a:spcBef>
                <a:spcPts val="0"/>
              </a:spcBef>
              <a:spcAft>
                <a:spcPts val="0"/>
              </a:spcAft>
              <a:buClr>
                <a:schemeClr val="dk2"/>
              </a:buClr>
              <a:buSzPts val="1400"/>
              <a:buFont typeface="Roboto"/>
              <a:buChar char="●"/>
            </a:pPr>
            <a:r>
              <a:rPr lang="en" dirty="0">
                <a:solidFill>
                  <a:schemeClr val="dk2"/>
                </a:solidFill>
                <a:latin typeface="Roboto"/>
                <a:ea typeface="Roboto"/>
                <a:cs typeface="Roboto"/>
                <a:sym typeface="Roboto"/>
              </a:rPr>
              <a:t>Out tonight. </a:t>
            </a:r>
            <a:endParaRPr dirty="0">
              <a:solidFill>
                <a:schemeClr val="dk2"/>
              </a:solidFill>
              <a:latin typeface="Roboto"/>
              <a:ea typeface="Roboto"/>
              <a:cs typeface="Roboto"/>
              <a:sym typeface="Roboto"/>
            </a:endParaRPr>
          </a:p>
          <a:p>
            <a:pPr marL="457200" lvl="0" indent="-317500" algn="l" rtl="0">
              <a:spcBef>
                <a:spcPts val="0"/>
              </a:spcBef>
              <a:spcAft>
                <a:spcPts val="0"/>
              </a:spcAft>
              <a:buClr>
                <a:schemeClr val="dk2"/>
              </a:buClr>
              <a:buSzPts val="1400"/>
              <a:buFont typeface="Roboto"/>
              <a:buChar char="●"/>
            </a:pPr>
            <a:r>
              <a:rPr lang="en" dirty="0">
                <a:solidFill>
                  <a:schemeClr val="dk2"/>
                </a:solidFill>
                <a:latin typeface="Roboto"/>
                <a:ea typeface="Roboto"/>
                <a:cs typeface="Roboto"/>
                <a:sym typeface="Roboto"/>
              </a:rPr>
              <a:t>Due &lt;Due-Date-Time&gt;.</a:t>
            </a:r>
            <a:endParaRPr dirty="0">
              <a:solidFill>
                <a:schemeClr val="dk2"/>
              </a:solidFill>
              <a:latin typeface="Roboto"/>
              <a:ea typeface="Roboto"/>
              <a:cs typeface="Roboto"/>
              <a:sym typeface="Roboto"/>
            </a:endParaRPr>
          </a:p>
        </p:txBody>
      </p:sp>
      <p:pic>
        <p:nvPicPr>
          <p:cNvPr id="1161" name="Google Shape;1161;p116"/>
          <p:cNvPicPr preferRelativeResize="0"/>
          <p:nvPr/>
        </p:nvPicPr>
        <p:blipFill>
          <a:blip r:embed="rId3">
            <a:alphaModFix/>
          </a:blip>
          <a:stretch>
            <a:fillRect/>
          </a:stretch>
        </p:blipFill>
        <p:spPr>
          <a:xfrm>
            <a:off x="5033025" y="615725"/>
            <a:ext cx="1735074" cy="3086099"/>
          </a:xfrm>
          <a:prstGeom prst="rect">
            <a:avLst/>
          </a:prstGeom>
          <a:noFill/>
          <a:ln>
            <a:noFill/>
          </a:ln>
        </p:spPr>
      </p:pic>
      <p:pic>
        <p:nvPicPr>
          <p:cNvPr id="1162" name="Google Shape;1162;p116"/>
          <p:cNvPicPr preferRelativeResize="0"/>
          <p:nvPr/>
        </p:nvPicPr>
        <p:blipFill>
          <a:blip r:embed="rId4">
            <a:alphaModFix/>
          </a:blip>
          <a:stretch>
            <a:fillRect/>
          </a:stretch>
        </p:blipFill>
        <p:spPr>
          <a:xfrm>
            <a:off x="5866534" y="1278697"/>
            <a:ext cx="2736575" cy="36545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117"/>
          <p:cNvSpPr txBox="1"/>
          <p:nvPr/>
        </p:nvSpPr>
        <p:spPr>
          <a:xfrm>
            <a:off x="0" y="962108"/>
            <a:ext cx="9144000" cy="6027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r>
              <a:rPr lang="en" sz="2400">
                <a:latin typeface="Roboto"/>
                <a:ea typeface="Roboto"/>
                <a:cs typeface="Roboto"/>
                <a:sym typeface="Roboto"/>
              </a:rPr>
              <a:t>Next lecture</a:t>
            </a:r>
            <a:endParaRPr sz="2400">
              <a:latin typeface="Roboto"/>
              <a:ea typeface="Roboto"/>
              <a:cs typeface="Roboto"/>
              <a:sym typeface="Roboto"/>
            </a:endParaRPr>
          </a:p>
        </p:txBody>
      </p:sp>
      <p:pic>
        <p:nvPicPr>
          <p:cNvPr id="1168" name="Google Shape;1168;p117"/>
          <p:cNvPicPr preferRelativeResize="0"/>
          <p:nvPr/>
        </p:nvPicPr>
        <p:blipFill>
          <a:blip r:embed="rId3">
            <a:alphaModFix/>
          </a:blip>
          <a:stretch>
            <a:fillRect/>
          </a:stretch>
        </p:blipFill>
        <p:spPr>
          <a:xfrm>
            <a:off x="6553800" y="1996349"/>
            <a:ext cx="1371000" cy="1371000"/>
          </a:xfrm>
          <a:prstGeom prst="rect">
            <a:avLst/>
          </a:prstGeom>
          <a:noFill/>
          <a:ln>
            <a:noFill/>
          </a:ln>
        </p:spPr>
      </p:pic>
      <p:sp>
        <p:nvSpPr>
          <p:cNvPr id="1169" name="Google Shape;1169;p117"/>
          <p:cNvSpPr txBox="1"/>
          <p:nvPr/>
        </p:nvSpPr>
        <p:spPr>
          <a:xfrm>
            <a:off x="533975" y="1824308"/>
            <a:ext cx="5378400" cy="1116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
                <a:latin typeface="Roboto"/>
                <a:ea typeface="Roboto"/>
                <a:cs typeface="Roboto"/>
                <a:sym typeface="Roboto"/>
              </a:rPr>
              <a:t>Manipulating components: props and states.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Exploring the life cycle of a component</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Class vs. functional components</a:t>
            </a:r>
            <a:endParaRPr>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118"/>
          <p:cNvSpPr txBox="1"/>
          <p:nvPr/>
        </p:nvSpPr>
        <p:spPr>
          <a:xfrm>
            <a:off x="0" y="602575"/>
            <a:ext cx="9144000" cy="811200"/>
          </a:xfrm>
          <a:prstGeom prst="rect">
            <a:avLst/>
          </a:prstGeom>
          <a:noFill/>
          <a:ln>
            <a:noFill/>
          </a:ln>
        </p:spPr>
        <p:txBody>
          <a:bodyPr spcFirstLastPara="1" wrap="square" lIns="91425" tIns="91425" rIns="91425" bIns="91425" anchor="ctr" anchorCtr="0">
            <a:noAutofit/>
          </a:bodyPr>
          <a:lstStyle/>
          <a:p>
            <a:pPr marL="0" lvl="0" indent="457200" algn="l" rtl="0">
              <a:spcBef>
                <a:spcPts val="0"/>
              </a:spcBef>
              <a:spcAft>
                <a:spcPts val="0"/>
              </a:spcAft>
              <a:buNone/>
            </a:pPr>
            <a:r>
              <a:rPr lang="en" sz="1800">
                <a:latin typeface="Roboto"/>
                <a:ea typeface="Roboto"/>
                <a:cs typeface="Roboto"/>
                <a:sym typeface="Roboto"/>
              </a:rPr>
              <a:t>Office Hours</a:t>
            </a:r>
            <a:endParaRPr sz="1800">
              <a:latin typeface="Roboto"/>
              <a:ea typeface="Roboto"/>
              <a:cs typeface="Roboto"/>
              <a:sym typeface="Roboto"/>
            </a:endParaRPr>
          </a:p>
          <a:p>
            <a:pPr marL="0" lvl="0" indent="457200" algn="l" rtl="0">
              <a:spcBef>
                <a:spcPts val="0"/>
              </a:spcBef>
              <a:spcAft>
                <a:spcPts val="0"/>
              </a:spcAft>
              <a:buNone/>
            </a:pPr>
            <a:r>
              <a:rPr lang="en">
                <a:solidFill>
                  <a:srgbClr val="666666"/>
                </a:solidFill>
                <a:latin typeface="Roboto"/>
                <a:ea typeface="Roboto"/>
                <a:cs typeface="Roboto"/>
                <a:sym typeface="Roboto"/>
              </a:rPr>
              <a:t>Email us directly if you’re not available at these times </a:t>
            </a:r>
            <a:endParaRPr>
              <a:solidFill>
                <a:srgbClr val="666666"/>
              </a:solidFill>
              <a:latin typeface="Roboto"/>
              <a:ea typeface="Roboto"/>
              <a:cs typeface="Roboto"/>
              <a:sym typeface="Roboto"/>
            </a:endParaRPr>
          </a:p>
          <a:p>
            <a:pPr marL="0" lvl="0" indent="0" algn="l" rtl="0">
              <a:spcBef>
                <a:spcPts val="0"/>
              </a:spcBef>
              <a:spcAft>
                <a:spcPts val="0"/>
              </a:spcAft>
              <a:buNone/>
            </a:pPr>
            <a:endParaRPr>
              <a:solidFill>
                <a:srgbClr val="666666"/>
              </a:solidFill>
              <a:latin typeface="Roboto"/>
              <a:ea typeface="Roboto"/>
              <a:cs typeface="Roboto"/>
              <a:sym typeface="Roboto"/>
            </a:endParaRPr>
          </a:p>
        </p:txBody>
      </p:sp>
      <p:sp>
        <p:nvSpPr>
          <p:cNvPr id="1175" name="Google Shape;1175;p118"/>
          <p:cNvSpPr txBox="1"/>
          <p:nvPr/>
        </p:nvSpPr>
        <p:spPr>
          <a:xfrm>
            <a:off x="0" y="1272150"/>
            <a:ext cx="4733700" cy="25992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r>
              <a:rPr lang="en-US" b="1" dirty="0">
                <a:solidFill>
                  <a:schemeClr val="dk1"/>
                </a:solidFill>
                <a:latin typeface="Roboto"/>
                <a:ea typeface="Roboto"/>
                <a:cs typeface="Roboto"/>
                <a:sym typeface="Roboto"/>
              </a:rPr>
              <a:t>Instructor 1</a:t>
            </a:r>
            <a:endParaRPr b="1" dirty="0">
              <a:solidFill>
                <a:schemeClr val="dk1"/>
              </a:solidFill>
              <a:latin typeface="Roboto"/>
              <a:ea typeface="Roboto"/>
              <a:cs typeface="Roboto"/>
              <a:sym typeface="Roboto"/>
            </a:endParaRPr>
          </a:p>
          <a:p>
            <a:pPr marL="457200" lvl="0" indent="0" algn="l" rtl="0">
              <a:spcBef>
                <a:spcPts val="0"/>
              </a:spcBef>
              <a:spcAft>
                <a:spcPts val="0"/>
              </a:spcAft>
              <a:buClr>
                <a:schemeClr val="dk1"/>
              </a:buClr>
              <a:buSzPts val="1100"/>
              <a:buFont typeface="Arial"/>
              <a:buNone/>
            </a:pPr>
            <a:r>
              <a:rPr lang="en" dirty="0">
                <a:solidFill>
                  <a:schemeClr val="dk1"/>
                </a:solidFill>
                <a:latin typeface="Roboto"/>
                <a:ea typeface="Roboto"/>
                <a:cs typeface="Roboto"/>
                <a:sym typeface="Roboto"/>
              </a:rPr>
              <a:t>&lt;Time—Available&gt; @ </a:t>
            </a:r>
            <a:r>
              <a:rPr lang="en-US" dirty="0">
                <a:solidFill>
                  <a:schemeClr val="dk1"/>
                </a:solidFill>
                <a:latin typeface="Roboto"/>
                <a:ea typeface="Roboto"/>
                <a:cs typeface="Roboto"/>
                <a:sym typeface="Roboto"/>
              </a:rPr>
              <a:t>&lt;Location&gt;</a:t>
            </a:r>
            <a:endParaRPr dirty="0">
              <a:solidFill>
                <a:schemeClr val="dk1"/>
              </a:solidFill>
              <a:latin typeface="Roboto"/>
              <a:ea typeface="Roboto"/>
              <a:cs typeface="Roboto"/>
              <a:sym typeface="Roboto"/>
            </a:endParaRPr>
          </a:p>
          <a:p>
            <a:pPr marL="457200" lvl="0" indent="0" algn="l" rtl="0">
              <a:spcBef>
                <a:spcPts val="0"/>
              </a:spcBef>
              <a:spcAft>
                <a:spcPts val="0"/>
              </a:spcAft>
              <a:buClr>
                <a:schemeClr val="dk1"/>
              </a:buClr>
              <a:buSzPts val="1100"/>
              <a:buFont typeface="Arial"/>
              <a:buNone/>
            </a:pPr>
            <a:r>
              <a:rPr lang="en" dirty="0">
                <a:solidFill>
                  <a:schemeClr val="dk1"/>
                </a:solidFill>
                <a:latin typeface="Roboto"/>
                <a:ea typeface="Roboto"/>
                <a:cs typeface="Roboto"/>
                <a:sym typeface="Roboto"/>
              </a:rPr>
              <a:t>Or by appointment</a:t>
            </a:r>
            <a:endParaRPr dirty="0">
              <a:solidFill>
                <a:schemeClr val="dk1"/>
              </a:solidFill>
              <a:latin typeface="Roboto"/>
              <a:ea typeface="Roboto"/>
              <a:cs typeface="Roboto"/>
              <a:sym typeface="Roboto"/>
            </a:endParaRPr>
          </a:p>
          <a:p>
            <a:pPr marL="457200" lvl="0" indent="0" algn="l" rtl="0">
              <a:spcBef>
                <a:spcPts val="0"/>
              </a:spcBef>
              <a:spcAft>
                <a:spcPts val="0"/>
              </a:spcAft>
              <a:buClr>
                <a:schemeClr val="dk1"/>
              </a:buClr>
              <a:buSzPts val="1100"/>
              <a:buFont typeface="Arial"/>
              <a:buNone/>
            </a:pPr>
            <a:endParaRPr dirty="0">
              <a:solidFill>
                <a:schemeClr val="dk1"/>
              </a:solidFill>
              <a:latin typeface="Roboto"/>
              <a:ea typeface="Roboto"/>
              <a:cs typeface="Roboto"/>
              <a:sym typeface="Roboto"/>
            </a:endParaRPr>
          </a:p>
        </p:txBody>
      </p:sp>
      <p:pic>
        <p:nvPicPr>
          <p:cNvPr id="1176" name="Google Shape;1176;p118"/>
          <p:cNvPicPr preferRelativeResize="0"/>
          <p:nvPr/>
        </p:nvPicPr>
        <p:blipFill>
          <a:blip r:embed="rId3">
            <a:alphaModFix/>
          </a:blip>
          <a:stretch>
            <a:fillRect/>
          </a:stretch>
        </p:blipFill>
        <p:spPr>
          <a:xfrm>
            <a:off x="6018600" y="1632400"/>
            <a:ext cx="1427875" cy="1427875"/>
          </a:xfrm>
          <a:prstGeom prst="rect">
            <a:avLst/>
          </a:prstGeom>
          <a:noFill/>
          <a:ln>
            <a:noFill/>
          </a:ln>
        </p:spPr>
      </p:pic>
      <p:sp>
        <p:nvSpPr>
          <p:cNvPr id="1177" name="Google Shape;1177;p118"/>
          <p:cNvSpPr txBox="1"/>
          <p:nvPr/>
        </p:nvSpPr>
        <p:spPr>
          <a:xfrm>
            <a:off x="5124975" y="3236775"/>
            <a:ext cx="3215100" cy="158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dirty="0">
                <a:solidFill>
                  <a:schemeClr val="dk1"/>
                </a:solidFill>
                <a:latin typeface="Roboto"/>
                <a:ea typeface="Roboto"/>
                <a:cs typeface="Roboto"/>
                <a:sym typeface="Roboto"/>
              </a:rPr>
              <a:t>For today’s attendance, please see #live channel in our Slack.</a:t>
            </a:r>
            <a:endParaRPr dirty="0">
              <a:solidFill>
                <a:schemeClr val="dk1"/>
              </a:solidFill>
              <a:latin typeface="Roboto"/>
              <a:ea typeface="Roboto"/>
              <a:cs typeface="Roboto"/>
              <a:sym typeface="Roboto"/>
            </a:endParaRPr>
          </a:p>
          <a:p>
            <a:pPr marL="0" lvl="0" indent="0" algn="ctr" rtl="0">
              <a:spcBef>
                <a:spcPts val="0"/>
              </a:spcBef>
              <a:spcAft>
                <a:spcPts val="0"/>
              </a:spcAft>
              <a:buClr>
                <a:srgbClr val="000000"/>
              </a:buClr>
              <a:buSzPts val="1100"/>
              <a:buFont typeface="Arial"/>
              <a:buNone/>
            </a:pPr>
            <a:endParaRPr dirty="0">
              <a:solidFill>
                <a:schemeClr val="dk1"/>
              </a:solidFill>
              <a:latin typeface="Roboto"/>
              <a:ea typeface="Roboto"/>
              <a:cs typeface="Roboto"/>
              <a:sym typeface="Roboto"/>
            </a:endParaRPr>
          </a:p>
          <a:p>
            <a:pPr marL="0" lvl="0" indent="0" algn="ctr" rtl="0">
              <a:spcBef>
                <a:spcPts val="0"/>
              </a:spcBef>
              <a:spcAft>
                <a:spcPts val="0"/>
              </a:spcAft>
              <a:buClr>
                <a:srgbClr val="000000"/>
              </a:buClr>
              <a:buSzPts val="1100"/>
              <a:buFont typeface="Arial"/>
              <a:buNone/>
            </a:pPr>
            <a:r>
              <a:rPr lang="en" dirty="0">
                <a:solidFill>
                  <a:schemeClr val="dk1"/>
                </a:solidFill>
                <a:latin typeface="Roboto"/>
                <a:ea typeface="Roboto"/>
                <a:cs typeface="Roboto"/>
                <a:sym typeface="Roboto"/>
              </a:rPr>
              <a:t>Invitation:</a:t>
            </a:r>
            <a:endParaRPr dirty="0">
              <a:solidFill>
                <a:schemeClr val="dk1"/>
              </a:solidFill>
              <a:latin typeface="Roboto"/>
              <a:ea typeface="Roboto"/>
              <a:cs typeface="Roboto"/>
              <a:sym typeface="Roboto"/>
            </a:endParaRPr>
          </a:p>
          <a:p>
            <a:pPr marL="0" lvl="0" indent="0" algn="ctr" rtl="0">
              <a:spcBef>
                <a:spcPts val="0"/>
              </a:spcBef>
              <a:spcAft>
                <a:spcPts val="0"/>
              </a:spcAft>
              <a:buClr>
                <a:srgbClr val="000000"/>
              </a:buClr>
              <a:buSzPts val="1100"/>
              <a:buFont typeface="Arial"/>
              <a:buNone/>
            </a:pPr>
            <a:r>
              <a:rPr lang="en" u="sng" dirty="0">
                <a:solidFill>
                  <a:srgbClr val="4DD0E1"/>
                </a:solidFill>
                <a:latin typeface="Roboto"/>
                <a:ea typeface="Roboto"/>
                <a:cs typeface="Roboto"/>
                <a:sym typeface="Roboto"/>
                <a:hlinkClick r:id="rId4"/>
              </a:rPr>
              <a:t>https://</a:t>
            </a:r>
            <a:r>
              <a:rPr lang="en" u="sng" dirty="0" err="1">
                <a:solidFill>
                  <a:srgbClr val="4DD0E1"/>
                </a:solidFill>
                <a:latin typeface="Roboto"/>
                <a:ea typeface="Roboto"/>
                <a:cs typeface="Roboto"/>
                <a:sym typeface="Roboto"/>
              </a:rPr>
              <a:t>slack.link</a:t>
            </a:r>
            <a:r>
              <a:rPr lang="en" u="sng" dirty="0">
                <a:solidFill>
                  <a:srgbClr val="4DD0E1"/>
                </a:solidFill>
                <a:latin typeface="Roboto"/>
                <a:ea typeface="Roboto"/>
                <a:cs typeface="Roboto"/>
                <a:sym typeface="Roboto"/>
              </a:rPr>
              <a:t>-invitation</a:t>
            </a:r>
            <a:r>
              <a:rPr lang="en" dirty="0">
                <a:solidFill>
                  <a:schemeClr val="dk1"/>
                </a:solidFill>
                <a:latin typeface="Roboto"/>
                <a:ea typeface="Roboto"/>
                <a:cs typeface="Roboto"/>
                <a:sym typeface="Roboto"/>
              </a:rPr>
              <a:t> </a:t>
            </a:r>
            <a:endParaRPr dirty="0">
              <a:solidFill>
                <a:schemeClr val="dk1"/>
              </a:solidFill>
              <a:latin typeface="Roboto"/>
              <a:ea typeface="Roboto"/>
              <a:cs typeface="Roboto"/>
              <a:sym typeface="Roboto"/>
            </a:endParaRPr>
          </a:p>
          <a:p>
            <a:pPr marL="0" lvl="0" indent="0" algn="ctr" rtl="0">
              <a:spcBef>
                <a:spcPts val="0"/>
              </a:spcBef>
              <a:spcAft>
                <a:spcPts val="0"/>
              </a:spcAft>
              <a:buClr>
                <a:srgbClr val="000000"/>
              </a:buClr>
              <a:buSzPts val="1100"/>
              <a:buFont typeface="Arial"/>
              <a:buNone/>
            </a:pPr>
            <a:endParaRPr dirty="0">
              <a:solidFill>
                <a:schemeClr val="dk1"/>
              </a:solidFill>
              <a:latin typeface="Roboto"/>
              <a:ea typeface="Roboto"/>
              <a:cs typeface="Roboto"/>
              <a:sym typeface="Roboto"/>
            </a:endParaRPr>
          </a:p>
        </p:txBody>
      </p:sp>
      <p:sp>
        <p:nvSpPr>
          <p:cNvPr id="1178" name="Google Shape;1178;p118"/>
          <p:cNvSpPr txBox="1"/>
          <p:nvPr/>
        </p:nvSpPr>
        <p:spPr>
          <a:xfrm>
            <a:off x="5125000" y="169025"/>
            <a:ext cx="32151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dirty="0">
                <a:solidFill>
                  <a:schemeClr val="dk1"/>
                </a:solidFill>
                <a:latin typeface="Roboto"/>
                <a:ea typeface="Roboto"/>
                <a:cs typeface="Roboto"/>
                <a:sym typeface="Roboto"/>
              </a:rPr>
              <a:t>GitHub Form</a:t>
            </a:r>
            <a:endParaRPr dirty="0">
              <a:solidFill>
                <a:schemeClr val="dk1"/>
              </a:solidFill>
              <a:latin typeface="Roboto"/>
              <a:ea typeface="Roboto"/>
              <a:cs typeface="Roboto"/>
              <a:sym typeface="Roboto"/>
            </a:endParaRPr>
          </a:p>
          <a:p>
            <a:pPr marL="0" lvl="0" indent="0" algn="ctr" rtl="0">
              <a:spcBef>
                <a:spcPts val="0"/>
              </a:spcBef>
              <a:spcAft>
                <a:spcPts val="0"/>
              </a:spcAft>
              <a:buClr>
                <a:srgbClr val="000000"/>
              </a:buClr>
              <a:buSzPts val="1100"/>
              <a:buFont typeface="Arial"/>
              <a:buNone/>
            </a:pPr>
            <a:r>
              <a:rPr lang="en-US" u="sng" dirty="0">
                <a:solidFill>
                  <a:schemeClr val="hlink"/>
                </a:solidFill>
                <a:latin typeface="Roboto"/>
                <a:ea typeface="Roboto"/>
                <a:cs typeface="Roboto"/>
                <a:sym typeface="Roboto"/>
              </a:rPr>
              <a:t>&lt;Form-for-GitHub-Info-Intake&gt;</a:t>
            </a:r>
            <a:endParaRPr dirty="0">
              <a:solidFill>
                <a:schemeClr val="dk1"/>
              </a:solidFill>
              <a:latin typeface="Roboto"/>
              <a:ea typeface="Roboto"/>
              <a:cs typeface="Roboto"/>
              <a:sym typeface="Roboto"/>
            </a:endParaRPr>
          </a:p>
          <a:p>
            <a:pPr marL="0" lvl="0" indent="0" algn="ctr" rtl="0">
              <a:spcBef>
                <a:spcPts val="0"/>
              </a:spcBef>
              <a:spcAft>
                <a:spcPts val="0"/>
              </a:spcAft>
              <a:buClr>
                <a:srgbClr val="000000"/>
              </a:buClr>
              <a:buSzPts val="1100"/>
              <a:buFont typeface="Arial"/>
              <a:buNone/>
            </a:pPr>
            <a:r>
              <a:rPr lang="en" dirty="0">
                <a:solidFill>
                  <a:schemeClr val="dk1"/>
                </a:solidFill>
                <a:latin typeface="Roboto"/>
                <a:ea typeface="Roboto"/>
                <a:cs typeface="Roboto"/>
                <a:sym typeface="Roboto"/>
              </a:rPr>
              <a:t> </a:t>
            </a:r>
            <a:endParaRPr dirty="0">
              <a:solidFill>
                <a:schemeClr val="dk1"/>
              </a:solidFill>
              <a:latin typeface="Roboto"/>
              <a:ea typeface="Roboto"/>
              <a:cs typeface="Roboto"/>
              <a:sym typeface="Roboto"/>
            </a:endParaRPr>
          </a:p>
          <a:p>
            <a:pPr marL="0" lvl="0" indent="0" algn="ctr" rtl="0">
              <a:spcBef>
                <a:spcPts val="0"/>
              </a:spcBef>
              <a:spcAft>
                <a:spcPts val="0"/>
              </a:spcAft>
              <a:buClr>
                <a:srgbClr val="000000"/>
              </a:buClr>
              <a:buSzPts val="1100"/>
              <a:buFont typeface="Arial"/>
              <a:buNone/>
            </a:pPr>
            <a:endParaRPr dirty="0">
              <a:solidFill>
                <a:schemeClr val="dk1"/>
              </a:solidFill>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119"/>
          <p:cNvSpPr txBox="1">
            <a:spLocks noGrp="1"/>
          </p:cNvSpPr>
          <p:nvPr>
            <p:ph type="subTitle" idx="1"/>
          </p:nvPr>
        </p:nvSpPr>
        <p:spPr>
          <a:xfrm>
            <a:off x="602650" y="2181750"/>
            <a:ext cx="7847400" cy="489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666666"/>
                </a:solidFill>
                <a:latin typeface="Roboto"/>
                <a:ea typeface="Roboto"/>
                <a:cs typeface="Roboto"/>
                <a:sym typeface="Roboto"/>
              </a:rPr>
              <a:t>Lecture 2A: Basic React Native Components &amp; Stylesheets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57"/>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Components </a:t>
            </a:r>
            <a:endParaRPr>
              <a:latin typeface="Roboto Medium"/>
              <a:ea typeface="Roboto Medium"/>
              <a:cs typeface="Roboto Medium"/>
              <a:sym typeface="Roboto Medium"/>
            </a:endParaRPr>
          </a:p>
        </p:txBody>
      </p:sp>
      <p:sp>
        <p:nvSpPr>
          <p:cNvPr id="242" name="Google Shape;242;p57"/>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7"/>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Building Blocks of React Native</a:t>
            </a:r>
            <a:endParaRPr sz="1800" b="1">
              <a:solidFill>
                <a:srgbClr val="DFE0E2"/>
              </a:solidFill>
            </a:endParaRPr>
          </a:p>
        </p:txBody>
      </p:sp>
      <p:sp>
        <p:nvSpPr>
          <p:cNvPr id="244" name="Google Shape;244;p57"/>
          <p:cNvSpPr txBox="1"/>
          <p:nvPr/>
        </p:nvSpPr>
        <p:spPr>
          <a:xfrm>
            <a:off x="457200" y="2134475"/>
            <a:ext cx="3256200" cy="14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400">
                <a:solidFill>
                  <a:schemeClr val="dk1"/>
                </a:solidFill>
                <a:latin typeface="Roboto"/>
                <a:ea typeface="Roboto"/>
                <a:cs typeface="Roboto"/>
                <a:sym typeface="Roboto"/>
              </a:rPr>
              <a:t>Building blocks </a:t>
            </a:r>
            <a:endParaRPr sz="2400">
              <a:solidFill>
                <a:schemeClr val="dk1"/>
              </a:solidFill>
              <a:latin typeface="Roboto"/>
              <a:ea typeface="Roboto"/>
              <a:cs typeface="Roboto"/>
              <a:sym typeface="Roboto"/>
            </a:endParaRPr>
          </a:p>
        </p:txBody>
      </p:sp>
      <p:pic>
        <p:nvPicPr>
          <p:cNvPr id="245" name="Google Shape;245;p57"/>
          <p:cNvPicPr preferRelativeResize="0"/>
          <p:nvPr/>
        </p:nvPicPr>
        <p:blipFill>
          <a:blip r:embed="rId3">
            <a:alphaModFix/>
          </a:blip>
          <a:stretch>
            <a:fillRect/>
          </a:stretch>
        </p:blipFill>
        <p:spPr>
          <a:xfrm>
            <a:off x="3355950" y="1314700"/>
            <a:ext cx="5281901" cy="3504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58"/>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Components </a:t>
            </a:r>
            <a:endParaRPr>
              <a:latin typeface="Roboto Medium"/>
              <a:ea typeface="Roboto Medium"/>
              <a:cs typeface="Roboto Medium"/>
              <a:sym typeface="Roboto Medium"/>
            </a:endParaRPr>
          </a:p>
        </p:txBody>
      </p:sp>
      <p:sp>
        <p:nvSpPr>
          <p:cNvPr id="251" name="Google Shape;251;p58"/>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8"/>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Building Blocks of React Native</a:t>
            </a:r>
            <a:endParaRPr sz="1800" b="1">
              <a:solidFill>
                <a:srgbClr val="DFE0E2"/>
              </a:solidFill>
            </a:endParaRPr>
          </a:p>
        </p:txBody>
      </p:sp>
      <p:sp>
        <p:nvSpPr>
          <p:cNvPr id="253" name="Google Shape;253;p58"/>
          <p:cNvSpPr txBox="1"/>
          <p:nvPr/>
        </p:nvSpPr>
        <p:spPr>
          <a:xfrm>
            <a:off x="457200" y="2134475"/>
            <a:ext cx="3256200" cy="14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chemeClr val="dk1"/>
                </a:solidFill>
                <a:latin typeface="Roboto"/>
                <a:ea typeface="Roboto"/>
                <a:cs typeface="Roboto"/>
                <a:sym typeface="Roboto"/>
              </a:rPr>
              <a:t>Building blocks</a:t>
            </a:r>
            <a:endParaRPr sz="2400">
              <a:solidFill>
                <a:schemeClr val="dk1"/>
              </a:solidFill>
              <a:latin typeface="Roboto"/>
              <a:ea typeface="Roboto"/>
              <a:cs typeface="Roboto"/>
              <a:sym typeface="Roboto"/>
            </a:endParaRPr>
          </a:p>
          <a:p>
            <a:pPr marL="0" lvl="0" indent="0" algn="l" rtl="0">
              <a:lnSpc>
                <a:spcPct val="115000"/>
              </a:lnSpc>
              <a:spcBef>
                <a:spcPts val="1600"/>
              </a:spcBef>
              <a:spcAft>
                <a:spcPts val="1600"/>
              </a:spcAft>
              <a:buNone/>
            </a:pPr>
            <a:r>
              <a:rPr lang="en" sz="1800" i="1">
                <a:solidFill>
                  <a:schemeClr val="dk1"/>
                </a:solidFill>
                <a:latin typeface="Roboto"/>
                <a:ea typeface="Roboto"/>
                <a:cs typeface="Roboto"/>
                <a:sym typeface="Roboto"/>
              </a:rPr>
              <a:t>More realistic version</a:t>
            </a:r>
            <a:endParaRPr sz="1800" i="1">
              <a:solidFill>
                <a:schemeClr val="dk1"/>
              </a:solidFill>
              <a:latin typeface="Roboto"/>
              <a:ea typeface="Roboto"/>
              <a:cs typeface="Roboto"/>
              <a:sym typeface="Roboto"/>
            </a:endParaRPr>
          </a:p>
        </p:txBody>
      </p:sp>
      <p:grpSp>
        <p:nvGrpSpPr>
          <p:cNvPr id="254" name="Google Shape;254;p58"/>
          <p:cNvGrpSpPr/>
          <p:nvPr/>
        </p:nvGrpSpPr>
        <p:grpSpPr>
          <a:xfrm>
            <a:off x="3618223" y="1660923"/>
            <a:ext cx="1594573" cy="1313034"/>
            <a:chOff x="4806300" y="3401950"/>
            <a:chExt cx="1027100" cy="845700"/>
          </a:xfrm>
        </p:grpSpPr>
        <p:sp>
          <p:nvSpPr>
            <p:cNvPr id="255" name="Google Shape;255;p58"/>
            <p:cNvSpPr/>
            <p:nvPr/>
          </p:nvSpPr>
          <p:spPr>
            <a:xfrm>
              <a:off x="4875500" y="3674950"/>
              <a:ext cx="957900" cy="572700"/>
            </a:xfrm>
            <a:prstGeom prst="roundRect">
              <a:avLst>
                <a:gd name="adj" fmla="val 0"/>
              </a:avLst>
            </a:prstGeom>
            <a:solidFill>
              <a:srgbClr val="FFFFFF">
                <a:alpha val="5754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8"/>
            <p:cNvSpPr txBox="1"/>
            <p:nvPr/>
          </p:nvSpPr>
          <p:spPr>
            <a:xfrm>
              <a:off x="4806300" y="3401950"/>
              <a:ext cx="9579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0000"/>
                  </a:solidFill>
                  <a:latin typeface="Roboto"/>
                  <a:ea typeface="Roboto"/>
                  <a:cs typeface="Roboto"/>
                  <a:sym typeface="Roboto"/>
                </a:rPr>
                <a:t>View</a:t>
              </a:r>
              <a:endParaRPr sz="1200">
                <a:solidFill>
                  <a:srgbClr val="FF0000"/>
                </a:solidFill>
                <a:latin typeface="Roboto"/>
                <a:ea typeface="Roboto"/>
                <a:cs typeface="Roboto"/>
                <a:sym typeface="Roboto"/>
              </a:endParaRPr>
            </a:p>
          </p:txBody>
        </p:sp>
      </p:grpSp>
      <p:grpSp>
        <p:nvGrpSpPr>
          <p:cNvPr id="257" name="Google Shape;257;p58"/>
          <p:cNvGrpSpPr/>
          <p:nvPr/>
        </p:nvGrpSpPr>
        <p:grpSpPr>
          <a:xfrm>
            <a:off x="5445754" y="3077220"/>
            <a:ext cx="1715873" cy="1412826"/>
            <a:chOff x="4806300" y="3401950"/>
            <a:chExt cx="1027100" cy="845700"/>
          </a:xfrm>
        </p:grpSpPr>
        <p:sp>
          <p:nvSpPr>
            <p:cNvPr id="258" name="Google Shape;258;p58"/>
            <p:cNvSpPr/>
            <p:nvPr/>
          </p:nvSpPr>
          <p:spPr>
            <a:xfrm>
              <a:off x="4875500" y="3674950"/>
              <a:ext cx="957900" cy="572700"/>
            </a:xfrm>
            <a:prstGeom prst="roundRect">
              <a:avLst>
                <a:gd name="adj" fmla="val 0"/>
              </a:avLst>
            </a:prstGeom>
            <a:solidFill>
              <a:srgbClr val="FFFFFF">
                <a:alpha val="5754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Hello World!</a:t>
              </a:r>
              <a:endParaRPr>
                <a:solidFill>
                  <a:schemeClr val="dk1"/>
                </a:solidFill>
                <a:latin typeface="Roboto"/>
                <a:ea typeface="Roboto"/>
                <a:cs typeface="Roboto"/>
                <a:sym typeface="Roboto"/>
              </a:endParaRPr>
            </a:p>
          </p:txBody>
        </p:sp>
        <p:sp>
          <p:nvSpPr>
            <p:cNvPr id="259" name="Google Shape;259;p58"/>
            <p:cNvSpPr txBox="1"/>
            <p:nvPr/>
          </p:nvSpPr>
          <p:spPr>
            <a:xfrm>
              <a:off x="4806300" y="3401950"/>
              <a:ext cx="9579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0000"/>
                  </a:solidFill>
                  <a:latin typeface="Roboto"/>
                  <a:ea typeface="Roboto"/>
                  <a:cs typeface="Roboto"/>
                  <a:sym typeface="Roboto"/>
                </a:rPr>
                <a:t>Text</a:t>
              </a:r>
              <a:endParaRPr sz="1200">
                <a:solidFill>
                  <a:srgbClr val="FF0000"/>
                </a:solidFill>
                <a:latin typeface="Roboto"/>
                <a:ea typeface="Roboto"/>
                <a:cs typeface="Roboto"/>
                <a:sym typeface="Roboto"/>
              </a:endParaRPr>
            </a:p>
          </p:txBody>
        </p:sp>
      </p:grpSp>
      <p:grpSp>
        <p:nvGrpSpPr>
          <p:cNvPr id="260" name="Google Shape;260;p58"/>
          <p:cNvGrpSpPr/>
          <p:nvPr/>
        </p:nvGrpSpPr>
        <p:grpSpPr>
          <a:xfrm>
            <a:off x="6633414" y="1329308"/>
            <a:ext cx="1685980" cy="1313367"/>
            <a:chOff x="7403020" y="2410119"/>
            <a:chExt cx="1357800" cy="1057717"/>
          </a:xfrm>
        </p:grpSpPr>
        <p:sp>
          <p:nvSpPr>
            <p:cNvPr id="261" name="Google Shape;261;p58"/>
            <p:cNvSpPr txBox="1"/>
            <p:nvPr/>
          </p:nvSpPr>
          <p:spPr>
            <a:xfrm>
              <a:off x="7403020" y="2410119"/>
              <a:ext cx="1357800" cy="5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0000"/>
                  </a:solidFill>
                  <a:latin typeface="Roboto"/>
                  <a:ea typeface="Roboto"/>
                  <a:cs typeface="Roboto"/>
                  <a:sym typeface="Roboto"/>
                </a:rPr>
                <a:t>Image</a:t>
              </a:r>
              <a:endParaRPr sz="1200">
                <a:solidFill>
                  <a:srgbClr val="FF0000"/>
                </a:solidFill>
                <a:latin typeface="Roboto"/>
                <a:ea typeface="Roboto"/>
                <a:cs typeface="Roboto"/>
                <a:sym typeface="Roboto"/>
              </a:endParaRPr>
            </a:p>
          </p:txBody>
        </p:sp>
        <p:sp>
          <p:nvSpPr>
            <p:cNvPr id="262" name="Google Shape;262;p58"/>
            <p:cNvSpPr/>
            <p:nvPr/>
          </p:nvSpPr>
          <p:spPr>
            <a:xfrm>
              <a:off x="7489569" y="2751560"/>
              <a:ext cx="1198046" cy="716276"/>
            </a:xfrm>
            <a:prstGeom prst="roundRect">
              <a:avLst>
                <a:gd name="adj" fmla="val 0"/>
              </a:avLst>
            </a:prstGeom>
            <a:solidFill>
              <a:srgbClr val="FFFFFF">
                <a:alpha val="5754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3" name="Google Shape;263;p58"/>
            <p:cNvPicPr preferRelativeResize="0"/>
            <p:nvPr/>
          </p:nvPicPr>
          <p:blipFill>
            <a:blip r:embed="rId3">
              <a:alphaModFix/>
            </a:blip>
            <a:stretch>
              <a:fillRect/>
            </a:stretch>
          </p:blipFill>
          <p:spPr>
            <a:xfrm>
              <a:off x="7781138" y="2819958"/>
              <a:ext cx="601618" cy="601619"/>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59"/>
          <p:cNvSpPr txBox="1">
            <a:spLocks noGrp="1"/>
          </p:cNvSpPr>
          <p:nvPr>
            <p:ph type="title" idx="4294967295"/>
          </p:nvPr>
        </p:nvSpPr>
        <p:spPr>
          <a:xfrm>
            <a:off x="381000" y="453225"/>
            <a:ext cx="419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View </a:t>
            </a:r>
            <a:endParaRPr>
              <a:latin typeface="Roboto Medium"/>
              <a:ea typeface="Roboto Medium"/>
              <a:cs typeface="Roboto Medium"/>
              <a:sym typeface="Roboto Medium"/>
            </a:endParaRPr>
          </a:p>
        </p:txBody>
      </p:sp>
      <p:sp>
        <p:nvSpPr>
          <p:cNvPr id="269" name="Google Shape;269;p59"/>
          <p:cNvSpPr txBox="1"/>
          <p:nvPr/>
        </p:nvSpPr>
        <p:spPr>
          <a:xfrm>
            <a:off x="0" y="4742475"/>
            <a:ext cx="9144000" cy="401100"/>
          </a:xfrm>
          <a:prstGeom prst="rect">
            <a:avLst/>
          </a:prstGeom>
          <a:solidFill>
            <a:srgbClr val="384048"/>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4DD0E1"/>
                </a:solidFill>
                <a:latin typeface="Roboto"/>
                <a:ea typeface="Roboto"/>
                <a:cs typeface="Roboto"/>
                <a:sym typeface="Roboto"/>
              </a:rPr>
              <a:t>  </a:t>
            </a:r>
            <a:endParaRPr>
              <a:solidFill>
                <a:srgbClr val="4DD0E1"/>
              </a:solidFill>
              <a:latin typeface="Roboto"/>
              <a:ea typeface="Roboto"/>
              <a:cs typeface="Roboto"/>
              <a:sym typeface="Roboto"/>
            </a:endParaRPr>
          </a:p>
        </p:txBody>
      </p:sp>
      <p:sp>
        <p:nvSpPr>
          <p:cNvPr id="270" name="Google Shape;270;p59"/>
          <p:cNvSpPr txBox="1"/>
          <p:nvPr/>
        </p:nvSpPr>
        <p:spPr>
          <a:xfrm>
            <a:off x="381000" y="1298375"/>
            <a:ext cx="30000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chemeClr val="dk2"/>
                </a:solidFill>
                <a:latin typeface="Roboto"/>
                <a:ea typeface="Roboto"/>
                <a:cs typeface="Roboto"/>
                <a:sym typeface="Roboto"/>
              </a:rPr>
              <a:t>WHAT IS IT?</a:t>
            </a:r>
            <a:endParaRPr sz="1200" b="1">
              <a:latin typeface="Roboto"/>
              <a:ea typeface="Roboto"/>
              <a:cs typeface="Roboto"/>
              <a:sym typeface="Roboto"/>
            </a:endParaRPr>
          </a:p>
        </p:txBody>
      </p:sp>
      <p:sp>
        <p:nvSpPr>
          <p:cNvPr id="271" name="Google Shape;271;p59"/>
          <p:cNvSpPr/>
          <p:nvPr/>
        </p:nvSpPr>
        <p:spPr>
          <a:xfrm>
            <a:off x="0" y="1660778"/>
            <a:ext cx="9144000" cy="2370300"/>
          </a:xfrm>
          <a:prstGeom prst="snip2DiagRect">
            <a:avLst>
              <a:gd name="adj1" fmla="val 0"/>
              <a:gd name="adj2" fmla="val 16667"/>
            </a:avLst>
          </a:prstGeom>
          <a:solidFill>
            <a:srgbClr val="DFE0E2">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9"/>
          <p:cNvSpPr txBox="1">
            <a:spLocks noGrp="1"/>
          </p:cNvSpPr>
          <p:nvPr>
            <p:ph type="title" idx="4294967295"/>
          </p:nvPr>
        </p:nvSpPr>
        <p:spPr>
          <a:xfrm>
            <a:off x="4572000" y="453225"/>
            <a:ext cx="4229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DFE0E2"/>
                </a:solidFill>
              </a:rPr>
              <a:t>The Ultimate Container</a:t>
            </a:r>
            <a:endParaRPr sz="1800" b="1">
              <a:solidFill>
                <a:srgbClr val="DFE0E2"/>
              </a:solidFill>
            </a:endParaRPr>
          </a:p>
        </p:txBody>
      </p:sp>
      <p:sp>
        <p:nvSpPr>
          <p:cNvPr id="273" name="Google Shape;273;p59"/>
          <p:cNvSpPr txBox="1"/>
          <p:nvPr/>
        </p:nvSpPr>
        <p:spPr>
          <a:xfrm>
            <a:off x="457200" y="2134475"/>
            <a:ext cx="3256200" cy="14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400">
                <a:solidFill>
                  <a:schemeClr val="dk1"/>
                </a:solidFill>
                <a:latin typeface="Roboto"/>
                <a:ea typeface="Roboto"/>
                <a:cs typeface="Roboto"/>
                <a:sym typeface="Roboto"/>
              </a:rPr>
              <a:t>A container that supports styling and layout control</a:t>
            </a:r>
            <a:endParaRPr sz="24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424B54"/>
      </a:dk1>
      <a:lt1>
        <a:srgbClr val="FFFFFF"/>
      </a:lt1>
      <a:dk2>
        <a:srgbClr val="595959"/>
      </a:dk2>
      <a:lt2>
        <a:srgbClr val="EEEEEE"/>
      </a:lt2>
      <a:accent1>
        <a:srgbClr val="4DD0E1"/>
      </a:accent1>
      <a:accent2>
        <a:srgbClr val="212121"/>
      </a:accent2>
      <a:accent3>
        <a:srgbClr val="78909C"/>
      </a:accent3>
      <a:accent4>
        <a:srgbClr val="FFAB40"/>
      </a:accent4>
      <a:accent5>
        <a:srgbClr val="4DD0E1"/>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3416</Words>
  <Application>Microsoft Macintosh PowerPoint</Application>
  <PresentationFormat>On-screen Show (16:9)</PresentationFormat>
  <Paragraphs>571</Paragraphs>
  <Slides>69</Slides>
  <Notes>69</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69</vt:i4>
      </vt:variant>
    </vt:vector>
  </HeadingPairs>
  <TitlesOfParts>
    <vt:vector size="81" baseType="lpstr">
      <vt:lpstr>Helvetica Neue</vt:lpstr>
      <vt:lpstr>Helvetica Neue Light</vt:lpstr>
      <vt:lpstr>Kalam</vt:lpstr>
      <vt:lpstr>Roboto Mono</vt:lpstr>
      <vt:lpstr>Georgia</vt:lpstr>
      <vt:lpstr>Roboto</vt:lpstr>
      <vt:lpstr>Roboto Medium</vt:lpstr>
      <vt:lpstr>Arial</vt:lpstr>
      <vt:lpstr>Simple Light</vt:lpstr>
      <vt:lpstr>Simple Light</vt:lpstr>
      <vt:lpstr>Simple Light</vt:lpstr>
      <vt:lpstr>Simple Light</vt:lpstr>
      <vt:lpstr>PowerPoint Presentation</vt:lpstr>
      <vt:lpstr>Assignment 1 is due midnight</vt:lpstr>
      <vt:lpstr>https://cs47.stanford.edu</vt:lpstr>
      <vt:lpstr>Join Our Slack</vt:lpstr>
      <vt:lpstr>PowerPoint Presentation</vt:lpstr>
      <vt:lpstr>PowerPoint Presentation</vt:lpstr>
      <vt:lpstr>Components </vt:lpstr>
      <vt:lpstr>Components </vt:lpstr>
      <vt:lpstr>View </vt:lpstr>
      <vt:lpstr>View </vt:lpstr>
      <vt:lpstr>View</vt:lpstr>
      <vt:lpstr>View </vt:lpstr>
      <vt:lpstr>Text</vt:lpstr>
      <vt:lpstr>Image</vt:lpstr>
      <vt:lpstr>Image</vt:lpstr>
      <vt:lpstr>Image</vt:lpstr>
      <vt:lpstr>Image</vt:lpstr>
      <vt:lpstr>Image</vt:lpstr>
      <vt:lpstr>Image</vt:lpstr>
      <vt:lpstr>Image</vt:lpstr>
      <vt:lpstr>StyleSheet</vt:lpstr>
      <vt:lpstr>StyleSheet</vt:lpstr>
      <vt:lpstr>StyleSheet</vt:lpstr>
      <vt:lpstr>StyleSheet</vt:lpstr>
      <vt:lpstr>StyleSheet</vt:lpstr>
      <vt:lpstr>StyleSheet</vt:lpstr>
      <vt:lpstr>StyleSheet</vt:lpstr>
      <vt:lpstr>StyleSheet</vt:lpstr>
      <vt:lpstr>View </vt:lpstr>
      <vt:lpstr>View </vt:lpstr>
      <vt:lpstr>Text</vt:lpstr>
      <vt:lpstr>Text</vt:lpstr>
      <vt:lpstr>Image</vt:lpstr>
      <vt:lpstr>Image</vt:lpstr>
      <vt:lpstr>Image</vt:lpstr>
      <vt:lpstr>Layout Control</vt:lpstr>
      <vt:lpstr>Sizing</vt:lpstr>
      <vt:lpstr>Sizing</vt:lpstr>
      <vt:lpstr>Sizing</vt:lpstr>
      <vt:lpstr>Sizing</vt:lpstr>
      <vt:lpstr>Sizing</vt:lpstr>
      <vt:lpstr>Spacing</vt:lpstr>
      <vt:lpstr>Spacing</vt:lpstr>
      <vt:lpstr>Spacing</vt:lpstr>
      <vt:lpstr>Spacing</vt:lpstr>
      <vt:lpstr>Spacing</vt:lpstr>
      <vt:lpstr>Spacing</vt:lpstr>
      <vt:lpstr>Layout with Sizing &amp; Spacing</vt:lpstr>
      <vt:lpstr>Layout with Sizing &amp; Spacing</vt:lpstr>
      <vt:lpstr>Layout with Sizing &amp; Spacing</vt:lpstr>
      <vt:lpstr>Flexboxes 💪</vt:lpstr>
      <vt:lpstr>Flexboxes 💪</vt:lpstr>
      <vt:lpstr>Flexboxes 💪</vt:lpstr>
      <vt:lpstr>Flexboxes 💪</vt:lpstr>
      <vt:lpstr>Flexboxes 💪</vt:lpstr>
      <vt:lpstr>Flexboxes 💪</vt:lpstr>
      <vt:lpstr>Flexboxes 💪</vt:lpstr>
      <vt:lpstr>Flexboxes 💪</vt:lpstr>
      <vt:lpstr>Design to Code</vt:lpstr>
      <vt:lpstr>Design to Code</vt:lpstr>
      <vt:lpstr>Design to Code</vt:lpstr>
      <vt:lpstr>Design to Code</vt:lpstr>
      <vt:lpstr>Design to Code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Christine Abernathy</cp:lastModifiedBy>
  <cp:revision>2</cp:revision>
  <dcterms:modified xsi:type="dcterms:W3CDTF">2020-03-19T23:22:16Z</dcterms:modified>
</cp:coreProperties>
</file>